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9" r:id="rId2"/>
    <p:sldId id="257" r:id="rId3"/>
    <p:sldId id="258" r:id="rId4"/>
    <p:sldId id="260" r:id="rId5"/>
    <p:sldId id="686" r:id="rId6"/>
    <p:sldId id="692" r:id="rId7"/>
    <p:sldId id="689" r:id="rId8"/>
    <p:sldId id="693" r:id="rId9"/>
    <p:sldId id="688" r:id="rId10"/>
    <p:sldId id="694" r:id="rId11"/>
    <p:sldId id="687" r:id="rId12"/>
    <p:sldId id="695" r:id="rId13"/>
    <p:sldId id="684" r:id="rId14"/>
    <p:sldId id="685" r:id="rId15"/>
    <p:sldId id="264" r:id="rId16"/>
    <p:sldId id="661" r:id="rId17"/>
    <p:sldId id="691" r:id="rId18"/>
    <p:sldId id="690" r:id="rId19"/>
    <p:sldId id="638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99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>
      <p:cViewPr>
        <p:scale>
          <a:sx n="40" d="100"/>
          <a:sy n="40" d="100"/>
        </p:scale>
        <p:origin x="-1176" y="-9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5EA7BA-3456-409F-AC2D-D5ABC6E95926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7C6005-7358-46EF-A3C8-845C980F3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250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1F2C8D-745D-4395-B282-2D3B2C8470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AFAFC5E-5DB5-46EB-B383-9191D73B7C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3D16260-39C4-4E40-A1DA-1699A357D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64E5-9D3D-49B5-BC96-38922D92BB27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EE16D53-9BF4-481B-8513-848012E65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3B43908-FA04-4A2D-9E23-436928C2A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09253-0B60-4107-90D0-7B08AE249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739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DE6C47-3077-4C20-AC1D-941598DCF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AD414FB-AA70-4FEB-B283-A671BE55D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AA07153-BC7C-413C-A99D-C754BF289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64E5-9D3D-49B5-BC96-38922D92BB27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85B1310-D30B-41DD-8C0C-2AD314719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8111E18-89E8-484C-AF06-A20E1EB68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09253-0B60-4107-90D0-7B08AE249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680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AE8ED18-BAA8-4A23-BCF3-5EB65F7A96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0ECAA7C-2160-47DF-902B-D4DD836290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89F742-E82B-42F7-A288-0A3A327D2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64E5-9D3D-49B5-BC96-38922D92BB27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A074908-E298-4AFF-8423-9FBEBD96E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A786FC0-7735-4E77-BDD6-8446933E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09253-0B60-4107-90D0-7B08AE249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814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2F8532-493F-4A33-9EAD-B662DFDE0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91B93D6-51EB-4E3D-B1BC-FE5F07987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D42123D-79C2-4088-AEC3-0A520422C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64E5-9D3D-49B5-BC96-38922D92BB27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CB53766-0326-4F3E-801C-C866CD96E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C943EA7-71B0-4E93-B7CB-1E764BB6E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09253-0B60-4107-90D0-7B08AE249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30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36D0CC-A708-4598-AB19-E63F337E9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F8A8CB7-2C1E-46B0-B47D-5EBA94886C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FFE7A71-84E1-4D85-84DD-3660DFC95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64E5-9D3D-49B5-BC96-38922D92BB27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9C4C283-A7B3-4763-A26D-DFC4954A2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D82F5C3-6493-46AE-BFD1-B69815A5E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09253-0B60-4107-90D0-7B08AE249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858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5220BE-CFB4-40BB-9E70-EC200DAAF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42C55BD-54C6-468E-BB4F-37154C2479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52C23B7-09C4-4C46-91F0-D14FE40105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37C51E1-AC2A-4CB1-933F-E425B74F2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64E5-9D3D-49B5-BC96-38922D92BB27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725EA64-B38E-4F71-9BC6-0FDB6EAAF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E756C03-CFF9-4F64-A1E8-62317DD9B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09253-0B60-4107-90D0-7B08AE249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550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340B6F-3A72-479B-80B7-A34827D0B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AC5C187-E4B3-4274-9E8E-B2B6BB2058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89417B2-214D-4B4C-A8C3-0C4F22D42E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5E2380A-7040-4356-BA87-964AC9D3FA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2753E3A-8101-4121-8D17-4A3B3FD302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671EA23-B6C4-4C8A-844D-35C61507B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64E5-9D3D-49B5-BC96-38922D92BB27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D457A34-2F1A-49D0-8047-34D79B65F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A7CDD0B-75AC-4AD4-82D8-5B1310CB7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09253-0B60-4107-90D0-7B08AE249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55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DFD80B-1701-4834-A8C6-8591E7E37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B08F813-7326-4606-B471-92B98E051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64E5-9D3D-49B5-BC96-38922D92BB27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2B7CE53-F4FE-4534-9970-1C54C0F7B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51AD08A-1715-43A7-B039-E71D34E08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09253-0B60-4107-90D0-7B08AE249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297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E3EE4F1-0EFA-42AE-9985-83820E189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64E5-9D3D-49B5-BC96-38922D92BB27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91C699D-B9A3-44D9-8355-12372CE1E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82AB0C-218B-4140-8268-92A31D693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09253-0B60-4107-90D0-7B08AE249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576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CCFFA0-DBC7-4E17-875D-E48968788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1595E74-7B73-4566-BC6E-4F8B5ED5F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EF1C577-FE0F-436C-B7D8-E0A1151110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A8BE2DF-1C3F-4064-9321-813E7F17A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64E5-9D3D-49B5-BC96-38922D92BB27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E29B623-8DC0-4048-8D2B-37062092D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3387015-FB50-477E-A2B9-106AC2181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09253-0B60-4107-90D0-7B08AE249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55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A43E93-3368-414F-B1BA-01A1027E4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F262BE60-B2FF-4D54-8DAA-B63D68DCE5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E458AAB-3210-4666-9123-08DBAD08CC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5A77918-4827-4D67-980A-043EC797D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64E5-9D3D-49B5-BC96-38922D92BB27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7637D55-2793-4029-9E08-1F14BF6FC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51A1CE7-687F-4962-902D-892C21220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09253-0B60-4107-90D0-7B08AE249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846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794C187-C1B5-425B-AFDF-71B88B874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B9441A0-DE3A-4D9B-A085-BEAED4E4C0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B1F6F8F-FBDD-4199-BDE6-F79F3B4421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D64E5-9D3D-49B5-BC96-38922D92BB27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8DB4503-649E-477B-BD51-002BD8A833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B01DC3-EAA3-4F5A-BD3E-5A269FB8FC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09253-0B60-4107-90D0-7B08AE249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334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CB773EA5-E16F-4AE0-BBF6-CFCE630DF043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33"/>
          <a:stretch/>
        </p:blipFill>
        <p:spPr bwMode="auto">
          <a:xfrm>
            <a:off x="0" y="-1"/>
            <a:ext cx="12191999" cy="1418253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ext Box 16">
            <a:extLst>
              <a:ext uri="{FF2B5EF4-FFF2-40B4-BE49-F238E27FC236}">
                <a16:creationId xmlns:a16="http://schemas.microsoft.com/office/drawing/2014/main" xmlns="" id="{FC2A8715-4C07-4B4B-B2D7-246E52D70C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735" y="975276"/>
            <a:ext cx="1648460" cy="39243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www.iomp.org</a:t>
            </a:r>
            <a:endParaRPr lang="en-US" sz="1100">
              <a:effectLst/>
              <a:latin typeface="Arial" panose="020B060402020202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0CE8DF18-7EF4-4220-B629-E74689B41B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5521" y="1659291"/>
            <a:ext cx="7587996" cy="286232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>
              <a:defRPr/>
            </a:pPr>
            <a:r>
              <a:rPr lang="en-US" sz="4800" b="1" dirty="0">
                <a:solidFill>
                  <a:srgbClr val="FF0000"/>
                </a:solidFill>
                <a:latin typeface="Times" pitchFamily="18" charset="0"/>
                <a:cs typeface="Arial" charset="0"/>
              </a:rPr>
              <a:t>   </a:t>
            </a:r>
            <a:r>
              <a:rPr lang="en-US" sz="5400" b="1" dirty="0">
                <a:solidFill>
                  <a:srgbClr val="FF0000"/>
                </a:solidFill>
                <a:latin typeface="Times" pitchFamily="18" charset="0"/>
                <a:cs typeface="Arial" charset="0"/>
              </a:rPr>
              <a:t>Theistic Evolution Prospective</a:t>
            </a:r>
          </a:p>
          <a:p>
            <a:pPr algn="ctr" rtl="1">
              <a:defRPr/>
            </a:pPr>
            <a:r>
              <a:rPr lang="en-US" altLang="en-US" sz="2400" b="1" dirty="0"/>
              <a:t>January 2 ,2026</a:t>
            </a:r>
          </a:p>
          <a:p>
            <a:pPr algn="ctr" rtl="1">
              <a:defRPr/>
            </a:pPr>
            <a:endParaRPr lang="en-US" altLang="en-US" sz="2400" b="1" dirty="0"/>
          </a:p>
          <a:p>
            <a:pPr algn="ctr" rtl="1">
              <a:defRPr/>
            </a:pPr>
            <a:r>
              <a:rPr lang="en-US" altLang="en-US" sz="2400" b="1" dirty="0"/>
              <a:t>Dearborn, Michigan</a:t>
            </a:r>
          </a:p>
        </p:txBody>
      </p:sp>
      <p:sp>
        <p:nvSpPr>
          <p:cNvPr id="17" name="Text Box 16">
            <a:extLst>
              <a:ext uri="{FF2B5EF4-FFF2-40B4-BE49-F238E27FC236}">
                <a16:creationId xmlns:a16="http://schemas.microsoft.com/office/drawing/2014/main" xmlns="" id="{E058AB60-9DBC-40BF-9D7F-4AD7AAAEAD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475" y="5661597"/>
            <a:ext cx="1648460" cy="39243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/>
            <a:r>
              <a:rPr lang="en-US" sz="2000" b="1" dirty="0">
                <a:solidFill>
                  <a:srgbClr val="FFFFFF"/>
                </a:solidFill>
                <a:latin typeface="Arial Narrow" panose="020B0606020202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www.iomp.org</a:t>
            </a:r>
            <a:endParaRPr lang="en-US" sz="1100" dirty="0">
              <a:latin typeface="Arial" panose="020B060402020202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xmlns="" id="{744C6268-BE9F-415E-A4D1-3383BD234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0492" y="4984488"/>
            <a:ext cx="6418053" cy="1354217"/>
          </a:xfrm>
          <a:prstGeom prst="rect">
            <a:avLst/>
          </a:prstGeom>
          <a:solidFill>
            <a:schemeClr val="bg1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algn="r" rtl="1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r" rtl="1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r" rtl="1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r" rtl="1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r" rtl="1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A50021"/>
                </a:solidFill>
              </a:rPr>
              <a:t>Ibrahim Duhaini, </a:t>
            </a:r>
            <a:r>
              <a:rPr lang="en-US" altLang="en-US" sz="1200" i="1" dirty="0">
                <a:solidFill>
                  <a:srgbClr val="A50021"/>
                </a:solidFill>
              </a:rPr>
              <a:t>PhD, MHM, FIOMP, FIUPESM, DIMPCB</a:t>
            </a:r>
          </a:p>
          <a:p>
            <a:pPr algn="ctr" eaLnBrk="1" hangingPunct="1"/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Sr. Medical Physicist</a:t>
            </a:r>
          </a:p>
          <a:p>
            <a:pPr algn="ctr" eaLnBrk="1" hangingPunct="1"/>
            <a:r>
              <a:rPr lang="en-US" altLang="en-US" b="1" i="1" dirty="0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Karmanos Cancer Institute</a:t>
            </a:r>
            <a:endParaRPr lang="en-US" altLang="en-US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en-US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Flint, Michigan, USA</a:t>
            </a: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xmlns="" id="{64FE687D-D307-4CF4-BEF9-4D0B6472E07C}"/>
              </a:ext>
            </a:extLst>
          </p:cNvPr>
          <p:cNvSpPr txBox="1">
            <a:spLocks noChangeArrowheads="1"/>
          </p:cNvSpPr>
          <p:nvPr/>
        </p:nvSpPr>
        <p:spPr>
          <a:xfrm>
            <a:off x="2068909" y="456143"/>
            <a:ext cx="8567379" cy="715348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6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Science - Faith Forum</a:t>
            </a:r>
          </a:p>
        </p:txBody>
      </p:sp>
      <p:pic>
        <p:nvPicPr>
          <p:cNvPr id="4098" name="Picture 2" descr="https://believersarmedanddangerous.blog/wp-content/uploads/2020/05/faith-and-science-2.jpg?w=1024">
            <a:extLst>
              <a:ext uri="{FF2B5EF4-FFF2-40B4-BE49-F238E27FC236}">
                <a16:creationId xmlns:a16="http://schemas.microsoft.com/office/drawing/2014/main" xmlns="" id="{5DD577D9-5720-4D57-9734-CBB3ECB2D6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687" y="1827233"/>
            <a:ext cx="3470443" cy="4030579"/>
          </a:xfrm>
          <a:prstGeom prst="rect">
            <a:avLst/>
          </a:prstGeom>
          <a:noFill/>
          <a:ln w="57150">
            <a:solidFill>
              <a:srgbClr val="00B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478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9A403D-B717-470F-ADA6-80679E9FC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63" y="365125"/>
            <a:ext cx="11662611" cy="1325563"/>
          </a:xfrm>
          <a:ln w="5715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Human uniqueness: soul and spiritual meaning granted by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A1872FD-A0D9-429C-885E-70036EAC0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463" y="1921210"/>
            <a:ext cx="11518232" cy="4571666"/>
          </a:xfrm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B050"/>
                </a:solidFill>
              </a:rPr>
              <a:t>Qur’anic proof</a:t>
            </a:r>
          </a:p>
          <a:p>
            <a:r>
              <a:rPr lang="en-US" dirty="0"/>
              <a:t>The Qur’an confirms that </a:t>
            </a:r>
            <a:r>
              <a:rPr lang="en-US" b="1" dirty="0"/>
              <a:t>Adam’s body was formed, then the soul was added by Allah</a:t>
            </a:r>
            <a:r>
              <a:rPr lang="en-US" dirty="0"/>
              <a:t>, marking a </a:t>
            </a:r>
            <a:r>
              <a:rPr lang="en-US" i="1" dirty="0"/>
              <a:t>distinct non-biological component</a:t>
            </a:r>
            <a:r>
              <a:rPr lang="en-US" dirty="0"/>
              <a:t> of human origin:</a:t>
            </a:r>
          </a:p>
          <a:p>
            <a:pPr lvl="1"/>
            <a:r>
              <a:rPr lang="en-US" i="1" dirty="0"/>
              <a:t>“Then He fashioned him and breathed into him from His Spirit (the soul)”</a:t>
            </a:r>
            <a:r>
              <a:rPr lang="en-US" dirty="0"/>
              <a:t> ( Al Sajdah 32:9) </a:t>
            </a:r>
            <a:r>
              <a:rPr lang="ar-AE" sz="2400" dirty="0">
                <a:solidFill>
                  <a:srgbClr val="00B050"/>
                </a:solidFill>
              </a:rPr>
              <a:t>ثُمَّ سَوَّىٰهُ وَنَفَخَ فِيهِ مِن رُّوحِهِۦ ۖ</a:t>
            </a:r>
            <a:endParaRPr lang="en-US" sz="2400" dirty="0">
              <a:solidFill>
                <a:srgbClr val="00B050"/>
              </a:solidFill>
            </a:endParaRPr>
          </a:p>
          <a:p>
            <a:pPr lvl="1"/>
            <a:r>
              <a:rPr lang="en-US" i="1" dirty="0"/>
              <a:t>“When I have shaped him and breathed into him of My Spirit, fall down before him in prostration”</a:t>
            </a:r>
            <a:r>
              <a:rPr lang="en-US" dirty="0"/>
              <a:t> (Al </a:t>
            </a:r>
            <a:r>
              <a:rPr lang="en-US" dirty="0" err="1"/>
              <a:t>Hijir</a:t>
            </a:r>
            <a:r>
              <a:rPr lang="en-US" dirty="0"/>
              <a:t> 15:29) </a:t>
            </a:r>
            <a:r>
              <a:rPr lang="ar-AE" dirty="0">
                <a:solidFill>
                  <a:srgbClr val="00B050"/>
                </a:solidFill>
              </a:rPr>
              <a:t>فَإِذَا سَوَّيْتُهُۥ وَنَفَخْتُ فِيهِ مِن رُّوحِى فَقَعُوا۟ لَهُۥ سَـٰجِدِينَ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dirty="0"/>
              <a:t>The Qur’an grants humans a unique status beyond biology:</a:t>
            </a:r>
          </a:p>
          <a:p>
            <a:pPr lvl="1"/>
            <a:r>
              <a:rPr lang="en-US" i="1" dirty="0"/>
              <a:t>“We have certainly honored the children of Adam”</a:t>
            </a:r>
            <a:r>
              <a:rPr lang="en-US" dirty="0"/>
              <a:t> (Al </a:t>
            </a:r>
            <a:r>
              <a:rPr lang="en-US" dirty="0" err="1"/>
              <a:t>Israa</a:t>
            </a:r>
            <a:r>
              <a:rPr lang="en-US" dirty="0"/>
              <a:t> 17:70) </a:t>
            </a:r>
            <a:r>
              <a:rPr lang="ar-AE" dirty="0">
                <a:solidFill>
                  <a:srgbClr val="00B050"/>
                </a:solidFill>
              </a:rPr>
              <a:t>وَلَقَدْ كَرَّمْنَا بَنِىٓ ءَادَمَ </a:t>
            </a:r>
            <a:r>
              <a:rPr lang="en-US" i="1" dirty="0"/>
              <a:t> will place a vicegerent (</a:t>
            </a:r>
            <a:r>
              <a:rPr lang="en-US" i="1" dirty="0" err="1"/>
              <a:t>khalīfa</a:t>
            </a:r>
            <a:r>
              <a:rPr lang="en-US" i="1" dirty="0"/>
              <a:t>) on Earth”</a:t>
            </a:r>
            <a:r>
              <a:rPr lang="en-US" dirty="0"/>
              <a:t> ( Al </a:t>
            </a:r>
            <a:r>
              <a:rPr lang="en-US" dirty="0" err="1"/>
              <a:t>Baqara</a:t>
            </a:r>
            <a:r>
              <a:rPr lang="en-US" dirty="0"/>
              <a:t> 2:30) </a:t>
            </a:r>
            <a:r>
              <a:rPr lang="ar-AE" dirty="0">
                <a:solidFill>
                  <a:srgbClr val="00B050"/>
                </a:solidFill>
              </a:rPr>
              <a:t>إِنِّى جَاعِلٌۭ فِى ٱلْأَرْضِ خَلِيفَةًۭ ۖ</a:t>
            </a:r>
            <a:endParaRPr lang="en-US" dirty="0">
              <a:solidFill>
                <a:srgbClr val="00B05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034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8D8BA50-4DF1-429F-ABA4-F93E188B1AFE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5715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Science explains how, faith explains why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CD80F0-F4B9-4290-931A-4925E9022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589" y="1851109"/>
            <a:ext cx="11389895" cy="4802187"/>
          </a:xfrm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b="1" dirty="0">
              <a:solidFill>
                <a:srgbClr val="FF0000"/>
              </a:solidFill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en-US" b="1" dirty="0">
                <a:solidFill>
                  <a:srgbClr val="00B050"/>
                </a:solidFill>
              </a:rPr>
              <a:t>Scientific proof</a:t>
            </a:r>
          </a:p>
          <a:p>
            <a:r>
              <a:rPr lang="en-US" b="1" dirty="0"/>
              <a:t>Evolution explains HOW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Genetic variation → mutation + recombination.</a:t>
            </a:r>
          </a:p>
          <a:p>
            <a:pPr lvl="1"/>
            <a:r>
              <a:rPr lang="en-US" dirty="0"/>
              <a:t>Environmental pressure → natural selection.</a:t>
            </a:r>
          </a:p>
          <a:p>
            <a:pPr lvl="1"/>
            <a:r>
              <a:rPr lang="en-US" dirty="0"/>
              <a:t>Gradual adaptation → anatomical and genomic changes over generations.</a:t>
            </a:r>
          </a:p>
          <a:p>
            <a:pPr lvl="1"/>
            <a:r>
              <a:rPr lang="en-US" dirty="0"/>
              <a:t>Biodiversity → branching speciation and inherited traits.</a:t>
            </a:r>
          </a:p>
          <a:p>
            <a:r>
              <a:rPr lang="en-US" dirty="0"/>
              <a:t>This is a </a:t>
            </a:r>
            <a:r>
              <a:rPr lang="en-US" b="1" dirty="0"/>
              <a:t>mechanistic explanation</a:t>
            </a:r>
            <a:r>
              <a:rPr lang="en-US" dirty="0"/>
              <a:t>, not a claim about purpose or ultimate causation.</a:t>
            </a:r>
          </a:p>
        </p:txBody>
      </p:sp>
    </p:spTree>
    <p:extLst>
      <p:ext uri="{BB962C8B-B14F-4D97-AF65-F5344CB8AC3E}">
        <p14:creationId xmlns:p14="http://schemas.microsoft.com/office/powerpoint/2010/main" val="213302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8D8BA50-4DF1-429F-ABA4-F93E188B1AFE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5715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Science explains how, faith explains why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CD80F0-F4B9-4290-931A-4925E9022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589" y="1851109"/>
            <a:ext cx="11389895" cy="4802187"/>
          </a:xfrm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6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2600" b="1" dirty="0">
                <a:solidFill>
                  <a:srgbClr val="00B050"/>
                </a:solidFill>
              </a:rPr>
              <a:t>Qur’anic proof</a:t>
            </a:r>
          </a:p>
          <a:p>
            <a:r>
              <a:rPr lang="en-US" b="1" dirty="0"/>
              <a:t>Islam explains WHY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Creation has intentional purpose, not randomness:</a:t>
            </a:r>
          </a:p>
          <a:p>
            <a:pPr lvl="2"/>
            <a:r>
              <a:rPr lang="en-US" i="1" dirty="0"/>
              <a:t>“We did not create the heavens and the earth and everything between them without purpose.”</a:t>
            </a:r>
            <a:r>
              <a:rPr lang="en-US" dirty="0"/>
              <a:t> (</a:t>
            </a:r>
            <a:r>
              <a:rPr lang="en-US" dirty="0" err="1"/>
              <a:t>Sa’d</a:t>
            </a:r>
            <a:r>
              <a:rPr lang="en-US" dirty="0"/>
              <a:t> 38:27) </a:t>
            </a:r>
            <a:r>
              <a:rPr lang="ar-AE" dirty="0">
                <a:solidFill>
                  <a:srgbClr val="00B050"/>
                </a:solidFill>
              </a:rPr>
              <a:t>و</a:t>
            </a:r>
            <a:r>
              <a:rPr lang="ar-AE" b="1" dirty="0">
                <a:solidFill>
                  <a:srgbClr val="00B050"/>
                </a:solidFill>
              </a:rPr>
              <a:t>َمَا خَلَقْنَا ٱلسَّمَآءَ وَٱلْأَرْضَ وَمَا بَيْنَهُمَا بَـٰطِلًۭا ۚ</a:t>
            </a:r>
            <a:endParaRPr lang="en-US" b="1" dirty="0">
              <a:solidFill>
                <a:srgbClr val="00B050"/>
              </a:solidFill>
            </a:endParaRPr>
          </a:p>
          <a:p>
            <a:pPr lvl="2"/>
            <a:r>
              <a:rPr lang="en-US" i="1" dirty="0"/>
              <a:t>“Do you think We created you without purpose and that you would not return to Us?”</a:t>
            </a:r>
            <a:r>
              <a:rPr lang="en-US" dirty="0"/>
              <a:t> ( Al- </a:t>
            </a:r>
            <a:r>
              <a:rPr lang="en-US" dirty="0" err="1"/>
              <a:t>Mou’minoon</a:t>
            </a:r>
            <a:r>
              <a:rPr lang="en-US" dirty="0"/>
              <a:t> 23:115) </a:t>
            </a:r>
            <a:r>
              <a:rPr lang="ar-AE" b="1" dirty="0">
                <a:solidFill>
                  <a:srgbClr val="00B050"/>
                </a:solidFill>
              </a:rPr>
              <a:t>أَفَحَسِبْتُمْ أَنَّمَا خَلَقْنَـٰكُمْ عَبَثًۭا وَأَنَّكُمْ إِلَيْنَا لَا تُرْجَعُونَ</a:t>
            </a:r>
            <a:r>
              <a:rPr lang="en-US" b="1" dirty="0">
                <a:solidFill>
                  <a:srgbClr val="00B050"/>
                </a:solidFill>
              </a:rPr>
              <a:t>    </a:t>
            </a:r>
          </a:p>
          <a:p>
            <a:pPr lvl="1"/>
            <a:r>
              <a:rPr lang="en-US" dirty="0"/>
              <a:t>Allah governs existence and meaning; humans are created for </a:t>
            </a:r>
            <a:r>
              <a:rPr lang="en-US" b="1" dirty="0"/>
              <a:t>recognition of God, moral responsibility, and spiritual return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89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https://thereader.mitpress.mit.edu/wp-content/uploads/2025/11/Screenshot-2025-11-14-at-2.35.37-PM.png">
            <a:extLst>
              <a:ext uri="{FF2B5EF4-FFF2-40B4-BE49-F238E27FC236}">
                <a16:creationId xmlns:a16="http://schemas.microsoft.com/office/drawing/2014/main" xmlns="" id="{A399CD5C-66F8-403C-B42F-361A6762420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0106" y="235300"/>
            <a:ext cx="8077615" cy="2857647"/>
          </a:xfrm>
          <a:prstGeom prst="rect">
            <a:avLst/>
          </a:prstGeom>
          <a:noFill/>
          <a:ln w="76200">
            <a:solidFill>
              <a:srgbClr val="FFFF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9F86A59-1DC7-4BC9-905F-C45187A682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93736"/>
            <a:ext cx="12192000" cy="2857647"/>
          </a:xfrm>
          <a:prstGeom prst="rect">
            <a:avLst/>
          </a:prstGeom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/>
          <a:p>
            <a:pPr marL="690563" indent="-690563" algn="just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Times" panose="02020603050405020304" pitchFamily="18" charset="0"/>
                <a:cs typeface="Times" panose="02020603050405020304" pitchFamily="18" charset="0"/>
              </a:rPr>
              <a:t>The image wrongly suggests humans evolved in a straight line from monkey → chimp → caveman → modern human.</a:t>
            </a:r>
          </a:p>
          <a:p>
            <a:pPr marL="690563" indent="-690563" algn="just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Times" panose="02020603050405020304" pitchFamily="18" charset="0"/>
                <a:cs typeface="Times" panose="02020603050405020304" pitchFamily="18" charset="0"/>
              </a:rPr>
              <a:t>It reinforces the false belief that humans descended from existing primates, instead of evolving alongside them.</a:t>
            </a:r>
          </a:p>
          <a:p>
            <a:pPr marL="690563" indent="-690563" algn="just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Times" panose="02020603050405020304" pitchFamily="18" charset="0"/>
                <a:cs typeface="Times" panose="02020603050405020304" pitchFamily="18" charset="0"/>
              </a:rPr>
              <a:t>The truth is that humans and other primates share a common ancestor, and none evolved directly from the other.</a:t>
            </a:r>
          </a:p>
          <a:p>
            <a:pPr marL="690563" indent="-690563" algn="just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Times" panose="02020603050405020304" pitchFamily="18" charset="0"/>
                <a:cs typeface="Times" panose="02020603050405020304" pitchFamily="18" charset="0"/>
              </a:rPr>
              <a:t>The graphic is historically based on Rudolph Franz </a:t>
            </a:r>
            <a:r>
              <a:rPr lang="en-US" altLang="en-US" sz="2000" dirty="0" err="1">
                <a:latin typeface="Times" panose="02020603050405020304" pitchFamily="18" charset="0"/>
                <a:cs typeface="Times" panose="02020603050405020304" pitchFamily="18" charset="0"/>
              </a:rPr>
              <a:t>Zallinger’s</a:t>
            </a:r>
            <a:r>
              <a:rPr lang="en-US" altLang="en-US" sz="2000" dirty="0">
                <a:latin typeface="Times" panose="02020603050405020304" pitchFamily="18" charset="0"/>
                <a:cs typeface="Times" panose="02020603050405020304" pitchFamily="18" charset="0"/>
              </a:rPr>
              <a:t> “March of Progress / Road to Homo sapiens”.</a:t>
            </a:r>
          </a:p>
          <a:p>
            <a:pPr marL="690563" indent="-690563" algn="just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Times" panose="02020603050405020304" pitchFamily="18" charset="0"/>
                <a:cs typeface="Times" panose="02020603050405020304" pitchFamily="18" charset="0"/>
              </a:rPr>
              <a:t>Because of its misleading message, the image has caused more misunderstanding than clarity in explaining evolution.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45F21CF2-F537-45E5-A3A6-503D90E55F43}"/>
              </a:ext>
            </a:extLst>
          </p:cNvPr>
          <p:cNvSpPr/>
          <p:nvPr/>
        </p:nvSpPr>
        <p:spPr>
          <a:xfrm>
            <a:off x="486962" y="6488668"/>
            <a:ext cx="109839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latin typeface="Crimson Text"/>
              </a:rPr>
              <a:t>Source: </a:t>
            </a:r>
            <a:r>
              <a:rPr lang="en-US" i="1" dirty="0" err="1">
                <a:latin typeface="Crimson Text"/>
              </a:rPr>
              <a:t>Prosanta</a:t>
            </a:r>
            <a:r>
              <a:rPr lang="en-US" i="1" dirty="0">
                <a:latin typeface="Crimson Text"/>
              </a:rPr>
              <a:t> Chakrabarty, https://thereader.mitpress.mit.edu/is-our-picture-of-evolution-still-stuck-in-the-past/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15684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thereader.mitpress.mit.edu/wp-content/uploads/2025/11/Screenshot-2025-11-14-at-2.36.07-PM.png">
            <a:extLst>
              <a:ext uri="{FF2B5EF4-FFF2-40B4-BE49-F238E27FC236}">
                <a16:creationId xmlns:a16="http://schemas.microsoft.com/office/drawing/2014/main" xmlns="" id="{F101FB43-88EB-48EE-8944-BF3BEE6A110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3010" y="177844"/>
            <a:ext cx="5091808" cy="3645087"/>
          </a:xfrm>
          <a:prstGeom prst="rect">
            <a:avLst/>
          </a:prstGeom>
          <a:noFill/>
          <a:ln w="76200">
            <a:solidFill>
              <a:srgbClr val="FFFF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xmlns="" id="{35DFDCE5-A574-4979-AE04-607675573E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956" y="4014183"/>
            <a:ext cx="10635916" cy="2395528"/>
          </a:xfrm>
          <a:prstGeom prst="rect">
            <a:avLst/>
          </a:prstGeom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/>
          <a:p>
            <a:pPr marL="690563" indent="-690563" algn="just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Times" panose="02020603050405020304" pitchFamily="18" charset="0"/>
                <a:cs typeface="Times" panose="02020603050405020304" pitchFamily="18" charset="0"/>
              </a:rPr>
              <a:t>Evolution is best represented by a phylogenetic tree, not a linear sequence.</a:t>
            </a:r>
          </a:p>
          <a:p>
            <a:pPr marL="690563" indent="-690563" algn="just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Times" panose="02020603050405020304" pitchFamily="18" charset="0"/>
                <a:cs typeface="Times" panose="02020603050405020304" pitchFamily="18" charset="0"/>
              </a:rPr>
              <a:t>Species on branches are relatives, not direct ancestors.</a:t>
            </a:r>
          </a:p>
          <a:p>
            <a:pPr marL="690563" indent="-690563" algn="just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Times" panose="02020603050405020304" pitchFamily="18" charset="0"/>
                <a:cs typeface="Times" panose="02020603050405020304" pitchFamily="18" charset="0"/>
              </a:rPr>
              <a:t>Ancestors are shown at the nodes, where branches split.</a:t>
            </a:r>
          </a:p>
          <a:p>
            <a:pPr marL="690563" indent="-690563" algn="just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Times" panose="02020603050405020304" pitchFamily="18" charset="0"/>
                <a:cs typeface="Times" panose="02020603050405020304" pitchFamily="18" charset="0"/>
              </a:rPr>
              <a:t>The tailed monkey is a close relative to the other primates, not their ancestor.</a:t>
            </a:r>
          </a:p>
          <a:p>
            <a:pPr marL="690563" indent="-690563" algn="just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Times" panose="02020603050405020304" pitchFamily="18" charset="0"/>
                <a:cs typeface="Times" panose="02020603050405020304" pitchFamily="18" charset="0"/>
              </a:rPr>
              <a:t>Node 1 = common ancestor of all six primates, including humans.</a:t>
            </a:r>
          </a:p>
          <a:p>
            <a:pPr marL="690563" indent="-690563" algn="just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Times" panose="02020603050405020304" pitchFamily="18" charset="0"/>
                <a:cs typeface="Times" panose="02020603050405020304" pitchFamily="18" charset="0"/>
              </a:rPr>
              <a:t>Node 2 = common ancestor of chimps, modern humans, and extinct human species.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E342DF5-436A-41D4-AB25-6F494CBC5C43}"/>
              </a:ext>
            </a:extLst>
          </p:cNvPr>
          <p:cNvSpPr/>
          <p:nvPr/>
        </p:nvSpPr>
        <p:spPr>
          <a:xfrm>
            <a:off x="486962" y="6488668"/>
            <a:ext cx="109839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latin typeface="Crimson Text"/>
              </a:rPr>
              <a:t>Source: </a:t>
            </a:r>
            <a:r>
              <a:rPr lang="en-US" i="1" dirty="0" err="1">
                <a:latin typeface="Crimson Text"/>
              </a:rPr>
              <a:t>Prosanta</a:t>
            </a:r>
            <a:r>
              <a:rPr lang="en-US" i="1" dirty="0">
                <a:latin typeface="Crimson Text"/>
              </a:rPr>
              <a:t> Chakrabarty, https://thereader.mitpress.mit.edu/is-our-picture-of-evolution-still-stuck-in-the-past/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7427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5715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sz="4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843" y="1825625"/>
            <a:ext cx="11470104" cy="4351338"/>
          </a:xfr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690563" indent="-690563" algn="just">
              <a:buFont typeface="Wingdings" panose="05000000000000000000" pitchFamily="2" charset="2"/>
              <a:buChar char="ü"/>
            </a:pPr>
            <a:endParaRPr lang="en-US" sz="4400" i="1" dirty="0"/>
          </a:p>
          <a:p>
            <a:pPr marL="690563" indent="-690563" algn="just">
              <a:buFont typeface="Wingdings" panose="05000000000000000000" pitchFamily="2" charset="2"/>
              <a:buChar char="ü"/>
            </a:pPr>
            <a:r>
              <a:rPr sz="4400" i="1" dirty="0"/>
              <a:t>Theistic evolution bridges faith and science</a:t>
            </a:r>
          </a:p>
          <a:p>
            <a:pPr marL="690563" indent="-690563" algn="just">
              <a:buFont typeface="Wingdings" panose="05000000000000000000" pitchFamily="2" charset="2"/>
              <a:buChar char="ü"/>
            </a:pPr>
            <a:r>
              <a:rPr sz="4400" i="1" dirty="0"/>
              <a:t>God works through natural processes</a:t>
            </a:r>
          </a:p>
          <a:p>
            <a:pPr marL="690563" indent="-690563" algn="just">
              <a:buFont typeface="Wingdings" panose="05000000000000000000" pitchFamily="2" charset="2"/>
              <a:buChar char="ü"/>
            </a:pPr>
            <a:r>
              <a:rPr sz="4400" i="1" dirty="0"/>
              <a:t>Spiritual meaning + scientific inquiry can coexist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 w="381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0C31C05B-9F1B-4DCA-985F-2602ACC09E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7000" y="1690688"/>
            <a:ext cx="12065000" cy="5109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Theistic Evolution presents a </a:t>
            </a: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harmonious model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 where faith and science complement, not contradict, each other.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God (Allah) is the primary cause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, and evolution is one of the </a:t>
            </a: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natural laws He uses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 to unfold life’s diversity.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Evolution explains </a:t>
            </a: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how life changes and branches over time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 through genetics and environmental adaptation.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The Qur’an supports a </a:t>
            </a: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gradual, staged unfolding of creation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, encouraging reflection and scientific observation.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Humans did not evolve from existing monkeys or chimps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—we share a </a:t>
            </a: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common ancestor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 with them.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 w="381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0C31C05B-9F1B-4DCA-985F-2602ACC09E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7000" y="1954196"/>
            <a:ext cx="11631863" cy="4094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Linear “progression” graphics are misleading; </a:t>
            </a: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phylogenetic trees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 better show true relationships, with </a:t>
            </a: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nodes representing ancestors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Human uniqueness is spiritual, not just biological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—God grants the </a:t>
            </a: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soul, moral agency, and purpose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Science answers the question </a:t>
            </a:r>
            <a:r>
              <a:rPr kumimoji="0" lang="en-US" altLang="en-US" sz="22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how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, while </a:t>
            </a: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faith answers </a:t>
            </a:r>
            <a:r>
              <a:rPr kumimoji="0" lang="en-US" altLang="en-US" sz="22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why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—both are necessary for a complete worldview.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Respectful dialogue across perspectives </a:t>
            </a: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enriches understanding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cs typeface="Times" panose="02020603050405020304" pitchFamily="18" charset="0"/>
              </a:rPr>
              <a:t> and strengthens appreciation of the Creator.</a:t>
            </a:r>
          </a:p>
        </p:txBody>
      </p:sp>
    </p:spTree>
    <p:extLst>
      <p:ext uri="{BB962C8B-B14F-4D97-AF65-F5344CB8AC3E}">
        <p14:creationId xmlns:p14="http://schemas.microsoft.com/office/powerpoint/2010/main" val="360358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 w="381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Takeaways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0C31C05B-9F1B-4DCA-985F-2602ACC09E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7000" y="2570133"/>
            <a:ext cx="11631863" cy="2862322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sz="3000" b="1" dirty="0">
                <a:latin typeface="Times" panose="02020603050405020304" pitchFamily="18" charset="0"/>
                <a:cs typeface="Times" panose="02020603050405020304" pitchFamily="18" charset="0"/>
              </a:rPr>
              <a:t>       Creation has a system, and it has a purpose.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en-US" sz="3000" b="1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sz="3000" b="1" dirty="0">
                <a:latin typeface="Times" panose="02020603050405020304" pitchFamily="18" charset="0"/>
                <a:cs typeface="Times" panose="02020603050405020304" pitchFamily="18" charset="0"/>
              </a:rPr>
              <a:t>       Science reveals the system. Faith reveals the purpose.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en-US" sz="3000" b="1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sz="3000" b="1" dirty="0">
                <a:latin typeface="Times" panose="02020603050405020304" pitchFamily="18" charset="0"/>
                <a:cs typeface="Times" panose="02020603050405020304" pitchFamily="18" charset="0"/>
              </a:rPr>
              <a:t>       Theistic Evolution unites them under One Creator.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kumimoji="0" lang="en-US" altLang="en-US" sz="3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29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Why Einstein Believed in God. 'What one man calls God, another calls… | by  Genius Turner | I Am Genius | Medium">
            <a:extLst>
              <a:ext uri="{FF2B5EF4-FFF2-40B4-BE49-F238E27FC236}">
                <a16:creationId xmlns:a16="http://schemas.microsoft.com/office/drawing/2014/main" xmlns="" id="{193A547F-6A5C-447F-99E2-A71B116D5D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58" y="0"/>
            <a:ext cx="1219764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2157A46-4FD8-4262-B709-0122A700B27B}"/>
              </a:ext>
            </a:extLst>
          </p:cNvPr>
          <p:cNvSpPr/>
          <p:nvPr/>
        </p:nvSpPr>
        <p:spPr>
          <a:xfrm>
            <a:off x="4176987" y="4631717"/>
            <a:ext cx="80329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AE" sz="4000" dirty="0">
                <a:solidFill>
                  <a:srgbClr val="FFFF00"/>
                </a:solidFill>
              </a:rPr>
              <a:t>"العلم بدون دين أعرج، والدين بدون علم أعمى."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395F471B-307C-4A76-AE40-B6783408FC13}"/>
              </a:ext>
            </a:extLst>
          </p:cNvPr>
          <p:cNvSpPr txBox="1">
            <a:spLocks noChangeArrowheads="1"/>
          </p:cNvSpPr>
          <p:nvPr/>
        </p:nvSpPr>
        <p:spPr>
          <a:xfrm>
            <a:off x="355600" y="5880879"/>
            <a:ext cx="3632200" cy="801914"/>
          </a:xfrm>
          <a:prstGeom prst="rect">
            <a:avLst/>
          </a:prstGeom>
          <a:solidFill>
            <a:srgbClr val="FFFF00"/>
          </a:soli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/>
          <a:lstStyle>
            <a:lvl1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kern="0" dirty="0">
                <a:solidFill>
                  <a:srgbClr val="002060"/>
                </a:solidFill>
                <a:latin typeface="Algerian" panose="04020705040A02060702" pitchFamily="82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7383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5715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sz="4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Theistic Evolution?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221" y="1825625"/>
            <a:ext cx="11309683" cy="4351338"/>
          </a:xfr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690563" indent="-690563" algn="just">
              <a:buFont typeface="Wingdings" panose="05000000000000000000" pitchFamily="2" charset="2"/>
              <a:buChar char="ü"/>
            </a:pPr>
            <a:endParaRPr lang="en-US" sz="3600" i="1" dirty="0"/>
          </a:p>
          <a:p>
            <a:pPr marL="690563" indent="-690563" algn="just">
              <a:buFont typeface="Wingdings" panose="05000000000000000000" pitchFamily="2" charset="2"/>
              <a:buChar char="ü"/>
            </a:pPr>
            <a:r>
              <a:rPr sz="3600" i="1" dirty="0"/>
              <a:t>Theistic Evolution (God‑guided evolution / evolutionary creationism)</a:t>
            </a:r>
          </a:p>
          <a:p>
            <a:pPr marL="690563" indent="-690563" algn="just">
              <a:buFont typeface="Wingdings" panose="05000000000000000000" pitchFamily="2" charset="2"/>
              <a:buChar char="ü"/>
            </a:pPr>
            <a:r>
              <a:rPr sz="3600" i="1" dirty="0"/>
              <a:t>God creates through natural laws, including evolution</a:t>
            </a:r>
          </a:p>
          <a:p>
            <a:pPr marL="690563" indent="-690563" algn="just">
              <a:buFont typeface="Wingdings" panose="05000000000000000000" pitchFamily="2" charset="2"/>
              <a:buChar char="ü"/>
            </a:pPr>
            <a:r>
              <a:rPr sz="3600" i="1" dirty="0"/>
              <a:t>Faith in God as Creator + acceptance of scientific evidence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4A3FC206-2077-47A8-9AC8-E90F63254973}"/>
              </a:ext>
            </a:extLst>
          </p:cNvPr>
          <p:cNvSpPr/>
          <p:nvPr/>
        </p:nvSpPr>
        <p:spPr>
          <a:xfrm>
            <a:off x="9269235" y="6265952"/>
            <a:ext cx="1909433" cy="369332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en-US" b="1" i="1" dirty="0"/>
              <a:t>Source: Wikipedia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5715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sz="4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Core Beliefs of Theistic Evolution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011" y="1825625"/>
            <a:ext cx="11502189" cy="4351338"/>
          </a:xfr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690563" indent="-690563" algn="just">
              <a:buFont typeface="Wingdings" panose="05000000000000000000" pitchFamily="2" charset="2"/>
              <a:buChar char="ü"/>
            </a:pPr>
            <a:endParaRPr lang="en-US" sz="3600" i="1" dirty="0"/>
          </a:p>
          <a:p>
            <a:pPr marL="690563" indent="-690563" algn="just">
              <a:buFont typeface="Wingdings" panose="05000000000000000000" pitchFamily="2" charset="2"/>
              <a:buChar char="ü"/>
            </a:pPr>
            <a:r>
              <a:rPr sz="3600" i="1" dirty="0"/>
              <a:t>God is the primary cause of everything</a:t>
            </a:r>
          </a:p>
          <a:p>
            <a:pPr marL="690563" indent="-690563" algn="just">
              <a:buFont typeface="Wingdings" panose="05000000000000000000" pitchFamily="2" charset="2"/>
              <a:buChar char="ü"/>
            </a:pPr>
            <a:r>
              <a:rPr sz="3600" i="1" dirty="0"/>
              <a:t>Evolution and natural processes are secondary causes under God’s guidance</a:t>
            </a:r>
          </a:p>
          <a:p>
            <a:pPr marL="690563" indent="-690563" algn="just">
              <a:buFont typeface="Wingdings" panose="05000000000000000000" pitchFamily="2" charset="2"/>
              <a:buChar char="ü"/>
            </a:pPr>
            <a:r>
              <a:rPr sz="3600" i="1" dirty="0"/>
              <a:t>Accepts scientific consensus: age of Earth, Big Bang, natural selection</a:t>
            </a:r>
          </a:p>
          <a:p>
            <a:pPr marL="690563" indent="-690563" algn="just">
              <a:buFont typeface="Wingdings" panose="05000000000000000000" pitchFamily="2" charset="2"/>
              <a:buChar char="ü"/>
            </a:pPr>
            <a:r>
              <a:rPr sz="3600" i="1" dirty="0"/>
              <a:t>Humans uniquely created by God, including the soul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87355BF6-0E73-414A-BC6F-3DAE29B312F9}"/>
              </a:ext>
            </a:extLst>
          </p:cNvPr>
          <p:cNvSpPr/>
          <p:nvPr/>
        </p:nvSpPr>
        <p:spPr>
          <a:xfrm>
            <a:off x="9269235" y="6265952"/>
            <a:ext cx="1909433" cy="369332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en-US" b="1" i="1" dirty="0"/>
              <a:t>Source: Wikipedia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5715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Theistic Evolution </a:t>
            </a:r>
            <a:r>
              <a:rPr sz="4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Perspective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221" y="1825625"/>
            <a:ext cx="11534274" cy="4351338"/>
          </a:xfr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690563" indent="-690563" algn="just">
              <a:buFont typeface="Wingdings" panose="05000000000000000000" pitchFamily="2" charset="2"/>
              <a:buChar char="ü"/>
            </a:pPr>
            <a:endParaRPr lang="en-US" sz="3600" i="1" dirty="0"/>
          </a:p>
          <a:p>
            <a:pPr marL="742950" indent="-742950" algn="just">
              <a:buClr>
                <a:srgbClr val="C00000"/>
              </a:buClr>
              <a:buSzPct val="125000"/>
              <a:buFont typeface="+mj-lt"/>
              <a:buAutoNum type="arabicPeriod"/>
            </a:pPr>
            <a:r>
              <a:rPr sz="3600" b="1" i="1" dirty="0"/>
              <a:t>Harmonizes science and faith</a:t>
            </a:r>
          </a:p>
          <a:p>
            <a:pPr marL="742950" indent="-742950" algn="just">
              <a:buClr>
                <a:srgbClr val="C00000"/>
              </a:buClr>
              <a:buSzPct val="125000"/>
              <a:buFont typeface="+mj-lt"/>
              <a:buAutoNum type="arabicPeriod"/>
            </a:pPr>
            <a:r>
              <a:rPr sz="3600" b="1" i="1" dirty="0"/>
              <a:t>Evolution is a tool used by God for life’s diversity</a:t>
            </a:r>
          </a:p>
          <a:p>
            <a:pPr marL="742950" indent="-742950" algn="just">
              <a:buClr>
                <a:srgbClr val="C00000"/>
              </a:buClr>
              <a:buSzPct val="125000"/>
              <a:buFont typeface="+mj-lt"/>
              <a:buAutoNum type="arabicPeriod"/>
            </a:pPr>
            <a:r>
              <a:rPr sz="3600" b="1" i="1" dirty="0"/>
              <a:t>Human uniqueness: soul and spiritual meaning granted by God</a:t>
            </a:r>
          </a:p>
          <a:p>
            <a:pPr marL="742950" indent="-742950" algn="just">
              <a:buClr>
                <a:srgbClr val="C00000"/>
              </a:buClr>
              <a:buSzPct val="125000"/>
              <a:buFont typeface="+mj-lt"/>
              <a:buAutoNum type="arabicPeriod"/>
            </a:pPr>
            <a:r>
              <a:rPr sz="3600" b="1" i="1" dirty="0"/>
              <a:t>Science explains how, faith explains why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B39616-5F7A-4375-89B3-22422833C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9268" y="171323"/>
            <a:ext cx="6653463" cy="1019427"/>
          </a:xfrm>
          <a:ln w="5715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4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Harmonizes Science and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61703D1-2906-4BEF-9183-40733E197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021" y="1472698"/>
            <a:ext cx="11417968" cy="4992269"/>
          </a:xfrm>
          <a:ln w="5715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100" b="1" dirty="0">
                <a:solidFill>
                  <a:srgbClr val="00B050"/>
                </a:solidFill>
              </a:rPr>
              <a:t>Scientific proof</a:t>
            </a:r>
            <a:endParaRPr lang="en-US" sz="3100" dirty="0">
              <a:solidFill>
                <a:srgbClr val="00B050"/>
              </a:solidFill>
            </a:endParaRPr>
          </a:p>
          <a:p>
            <a:r>
              <a:rPr lang="en-US" dirty="0"/>
              <a:t>The Earth is ~</a:t>
            </a:r>
            <a:r>
              <a:rPr lang="en-US" b="1" dirty="0"/>
              <a:t>4.54 billion years old</a:t>
            </a:r>
            <a:r>
              <a:rPr lang="en-US" dirty="0"/>
              <a:t>, established through </a:t>
            </a:r>
            <a:r>
              <a:rPr lang="en-US" b="1" dirty="0"/>
              <a:t>radiometric dating</a:t>
            </a:r>
            <a:r>
              <a:rPr lang="en-US" dirty="0"/>
              <a:t> (U-Pb, K-</a:t>
            </a:r>
            <a:r>
              <a:rPr lang="en-US" dirty="0" err="1"/>
              <a:t>Ar</a:t>
            </a:r>
            <a:r>
              <a:rPr lang="en-US" dirty="0"/>
              <a:t>, etc.).</a:t>
            </a:r>
          </a:p>
          <a:p>
            <a:r>
              <a:rPr lang="en-US" dirty="0"/>
              <a:t>The universe began ~</a:t>
            </a:r>
            <a:r>
              <a:rPr lang="en-US" b="1" dirty="0"/>
              <a:t>13.8 billion years ago</a:t>
            </a:r>
            <a:r>
              <a:rPr lang="en-US" dirty="0"/>
              <a:t>, supported by </a:t>
            </a:r>
            <a:r>
              <a:rPr lang="en-US" b="1" dirty="0"/>
              <a:t>cosmic microwave background (CMB)</a:t>
            </a:r>
            <a:r>
              <a:rPr lang="en-US" dirty="0"/>
              <a:t> and expansion rate (Hubble-</a:t>
            </a:r>
            <a:r>
              <a:rPr lang="en-US" dirty="0" err="1"/>
              <a:t>Lemaître</a:t>
            </a:r>
            <a:r>
              <a:rPr lang="en-US" dirty="0"/>
              <a:t> law).</a:t>
            </a:r>
          </a:p>
          <a:p>
            <a:r>
              <a:rPr lang="en-US" dirty="0"/>
              <a:t>Evolution is supported by:</a:t>
            </a:r>
          </a:p>
          <a:p>
            <a:pPr lvl="1"/>
            <a:r>
              <a:rPr lang="en-US" b="1" dirty="0"/>
              <a:t>Fossil succession &amp; transitional species</a:t>
            </a:r>
            <a:r>
              <a:rPr lang="en-US" dirty="0"/>
              <a:t> (e.g., land-water transition, early hominins).</a:t>
            </a:r>
          </a:p>
          <a:p>
            <a:pPr lvl="1"/>
            <a:r>
              <a:rPr lang="en-US" b="1" dirty="0"/>
              <a:t>Genetics</a:t>
            </a:r>
            <a:r>
              <a:rPr lang="en-US" dirty="0"/>
              <a:t>: shared DNA, nested hierarchy, endogenous retroviruses (ERVs) at identical genome locations across related species.</a:t>
            </a:r>
          </a:p>
          <a:p>
            <a:pPr lvl="1"/>
            <a:r>
              <a:rPr lang="en-US" b="1" dirty="0"/>
              <a:t>Natural selection</a:t>
            </a:r>
            <a:r>
              <a:rPr lang="en-US" dirty="0"/>
              <a:t>: observed in real time (antibiotic resistance, viral mutation, animal adaptation).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B39616-5F7A-4375-89B3-22422833C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9268" y="171323"/>
            <a:ext cx="6653463" cy="1019427"/>
          </a:xfrm>
          <a:ln w="5715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4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Harmonizes Science and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61703D1-2906-4BEF-9183-40733E197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021" y="1472698"/>
            <a:ext cx="11417968" cy="4992269"/>
          </a:xfrm>
          <a:ln w="57150">
            <a:solidFill>
              <a:srgbClr val="00B0F0"/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100" b="1" dirty="0">
                <a:solidFill>
                  <a:srgbClr val="00B050"/>
                </a:solidFill>
              </a:rPr>
              <a:t>Qur’anic proof</a:t>
            </a:r>
          </a:p>
          <a:p>
            <a:r>
              <a:rPr lang="en-US" dirty="0"/>
              <a:t>The Qur’an confirms </a:t>
            </a:r>
            <a:r>
              <a:rPr lang="en-US" b="1" dirty="0"/>
              <a:t>creation through stages</a:t>
            </a:r>
            <a:r>
              <a:rPr lang="en-US" dirty="0"/>
              <a:t>, compatible with gradual biological development:</a:t>
            </a:r>
          </a:p>
          <a:p>
            <a:pPr lvl="1"/>
            <a:r>
              <a:rPr lang="en-US" i="1" dirty="0"/>
              <a:t>“He created you in stages (</a:t>
            </a:r>
            <a:r>
              <a:rPr lang="en-US" i="1" dirty="0" err="1"/>
              <a:t>aṭwār</a:t>
            </a:r>
            <a:r>
              <a:rPr lang="en-US" i="1" dirty="0"/>
              <a:t>)”</a:t>
            </a:r>
            <a:r>
              <a:rPr lang="en-US" dirty="0"/>
              <a:t> (</a:t>
            </a:r>
            <a:r>
              <a:rPr lang="en-US" dirty="0" err="1"/>
              <a:t>Nuh</a:t>
            </a:r>
            <a:r>
              <a:rPr lang="en-US" dirty="0"/>
              <a:t> 71:14) </a:t>
            </a:r>
            <a:r>
              <a:rPr lang="ar-AE" b="1" dirty="0">
                <a:solidFill>
                  <a:srgbClr val="00B050"/>
                </a:solidFill>
              </a:rPr>
              <a:t>وَقَدْ خَلَقَكُمْ أَطْوَارًا </a:t>
            </a:r>
            <a:endParaRPr lang="en-US" b="1" dirty="0">
              <a:solidFill>
                <a:srgbClr val="00B050"/>
              </a:solidFill>
            </a:endParaRPr>
          </a:p>
          <a:p>
            <a:pPr lvl="1"/>
            <a:r>
              <a:rPr lang="en-US" i="1" dirty="0"/>
              <a:t>“Then We developed him into another creation”</a:t>
            </a:r>
            <a:r>
              <a:rPr lang="en-US" dirty="0"/>
              <a:t> ( Al </a:t>
            </a:r>
            <a:r>
              <a:rPr lang="en-US" dirty="0" err="1"/>
              <a:t>Mu’minon</a:t>
            </a:r>
            <a:r>
              <a:rPr lang="en-US" dirty="0"/>
              <a:t> 23:14)</a:t>
            </a:r>
          </a:p>
          <a:p>
            <a:pPr lvl="1"/>
            <a:r>
              <a:rPr lang="ar-AE" dirty="0"/>
              <a:t>ث</a:t>
            </a:r>
            <a:r>
              <a:rPr lang="ar-AE" dirty="0">
                <a:solidFill>
                  <a:srgbClr val="00B050"/>
                </a:solidFill>
              </a:rPr>
              <a:t>ُمَّ خَلَقْنَا ٱلنُّطْفَةَ عَلَقَةًۭ فَخَلَقْنَا ٱلْعَلَقَةَ مُضْغَةًۭ فَخَلَقْنَا ٱلْمُضْغَةَ عِظَـٰمًۭا فَكَسَوْنَا ٱلْعِظَـٰمَ لَحْمًۭا ثُمَّ أَنشَأْنَـٰهُ خَلْقًا ءَاخَرَ ۚ فَتَبَارَكَ ٱللَّهُ أَحْسَنُ ٱلْخَـٰلِقِينَ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dirty="0"/>
              <a:t>The Qur’an invites </a:t>
            </a:r>
            <a:r>
              <a:rPr lang="en-US" b="1" dirty="0"/>
              <a:t>observation of creation</a:t>
            </a:r>
            <a:r>
              <a:rPr lang="en-US" dirty="0"/>
              <a:t>, not rejection of natural explanations:</a:t>
            </a:r>
          </a:p>
          <a:p>
            <a:pPr lvl="1"/>
            <a:r>
              <a:rPr lang="en-US" i="1" dirty="0"/>
              <a:t>“Travel through the earth and observe how creation began”</a:t>
            </a:r>
            <a:r>
              <a:rPr lang="en-US" dirty="0"/>
              <a:t> (Al </a:t>
            </a:r>
            <a:r>
              <a:rPr lang="en-US" dirty="0" err="1"/>
              <a:t>Aankabout</a:t>
            </a:r>
            <a:r>
              <a:rPr lang="en-US" dirty="0"/>
              <a:t> 29:20)</a:t>
            </a:r>
          </a:p>
          <a:p>
            <a:r>
              <a:rPr lang="ar-AE" dirty="0"/>
              <a:t>ق</a:t>
            </a:r>
            <a:r>
              <a:rPr lang="ar-AE" dirty="0">
                <a:solidFill>
                  <a:srgbClr val="00B050"/>
                </a:solidFill>
              </a:rPr>
              <a:t>ُلْ سِيرُوا۟ فِى ٱلْأَرْضِ فَٱنظُرُوا۟ كَيْفَ بَدَأَ ٱلْخَلْقَ ۚ ثُمَّ ٱللَّهُ يُنشِئُ ٱلنَّشْأَةَ ٱلْـَٔاخِرَةَ ۚ إِنَّ ٱللَّهَ عَلَىٰ كُلِّ شَىْءٍۢ قَدِيرٌۭ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567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4678E4-5B3C-4FE9-83D7-0CE9C5414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710" y="316999"/>
            <a:ext cx="10888579" cy="1325563"/>
          </a:xfrm>
          <a:ln w="5715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Evolution is a tool used by God for life’s diversity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4FD1FF3-ED35-4BD8-8967-23B413E077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337" y="1888791"/>
            <a:ext cx="11534274" cy="4652210"/>
          </a:xfrm>
          <a:ln w="5715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1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3100" b="1" dirty="0">
                <a:solidFill>
                  <a:srgbClr val="00B050"/>
                </a:solidFill>
              </a:rPr>
              <a:t>Scientific proof</a:t>
            </a:r>
          </a:p>
          <a:p>
            <a:r>
              <a:rPr lang="en-US" b="1" dirty="0"/>
              <a:t>Speciation</a:t>
            </a:r>
            <a:r>
              <a:rPr lang="en-US" dirty="0"/>
              <a:t> has been directly observed (Darwin’s finches, fruit flies, cichlid fish diversification).</a:t>
            </a:r>
          </a:p>
          <a:p>
            <a:r>
              <a:rPr lang="en-US" b="1" dirty="0"/>
              <a:t>Comparative anatomy (homology)</a:t>
            </a:r>
            <a:r>
              <a:rPr lang="en-US" dirty="0"/>
              <a:t> shows shared structural designs modified by function, not isolated independent origin.</a:t>
            </a:r>
          </a:p>
          <a:p>
            <a:r>
              <a:rPr lang="en-US" b="1" dirty="0"/>
              <a:t>Genomic evidence</a:t>
            </a:r>
            <a:r>
              <a:rPr lang="en-US" dirty="0"/>
              <a:t> reveals a consistent evolutionary tree where mutations accumulate gradually under environmental pressure.</a:t>
            </a:r>
          </a:p>
        </p:txBody>
      </p:sp>
    </p:spTree>
    <p:extLst>
      <p:ext uri="{BB962C8B-B14F-4D97-AF65-F5344CB8AC3E}">
        <p14:creationId xmlns:p14="http://schemas.microsoft.com/office/powerpoint/2010/main" val="389629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4678E4-5B3C-4FE9-83D7-0CE9C5414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710" y="316999"/>
            <a:ext cx="10888579" cy="1325563"/>
          </a:xfrm>
          <a:ln w="5715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Evolution is a tool used by God for life’s diversity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4FD1FF3-ED35-4BD8-8967-23B413E077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337" y="1860884"/>
            <a:ext cx="11534274" cy="4680117"/>
          </a:xfrm>
          <a:ln w="5715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100" b="1" dirty="0">
                <a:solidFill>
                  <a:srgbClr val="00B050"/>
                </a:solidFill>
              </a:rPr>
              <a:t>Qur’anic proof</a:t>
            </a:r>
          </a:p>
          <a:p>
            <a:r>
              <a:rPr lang="en-US" dirty="0"/>
              <a:t>The Qur’an attributes </a:t>
            </a:r>
            <a:r>
              <a:rPr lang="en-US" b="1" dirty="0"/>
              <a:t>every mechanism in nature to Allah’s creative command</a:t>
            </a:r>
            <a:r>
              <a:rPr lang="en-US" dirty="0"/>
              <a:t>, including systems we later discover scientifically:</a:t>
            </a:r>
          </a:p>
          <a:p>
            <a:pPr lvl="1"/>
            <a:r>
              <a:rPr lang="en-US" i="1" dirty="0"/>
              <a:t>“Indeed, His command when He wills a thing is only to say to it ‘Be’, and it is.”</a:t>
            </a:r>
            <a:r>
              <a:rPr lang="en-US" dirty="0"/>
              <a:t> (</a:t>
            </a:r>
            <a:r>
              <a:rPr lang="en-US" dirty="0" err="1"/>
              <a:t>Ya</a:t>
            </a:r>
            <a:r>
              <a:rPr lang="en-US" dirty="0"/>
              <a:t> seen 36:82)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ar-AE" dirty="0">
                <a:solidFill>
                  <a:srgbClr val="00B050"/>
                </a:solidFill>
              </a:rPr>
              <a:t>إِنَّمَآ أَمْرُهُۥٓ إِذَآ أَرَادَ شَيْـًٔا أَن يَقُولَ لَهُۥ كُن فَيَكُونُ</a:t>
            </a:r>
            <a:endParaRPr lang="en-US" dirty="0">
              <a:solidFill>
                <a:srgbClr val="00B050"/>
              </a:solidFill>
            </a:endParaRPr>
          </a:p>
          <a:p>
            <a:pPr lvl="1"/>
            <a:r>
              <a:rPr lang="en-US" i="1" dirty="0"/>
              <a:t>“Allah is the Best of Creators.”</a:t>
            </a:r>
            <a:r>
              <a:rPr lang="en-US" dirty="0"/>
              <a:t> (Al </a:t>
            </a:r>
            <a:r>
              <a:rPr lang="en-US" dirty="0" err="1"/>
              <a:t>Mu’minoon</a:t>
            </a:r>
            <a:r>
              <a:rPr lang="en-US" dirty="0"/>
              <a:t> 23:14) </a:t>
            </a:r>
            <a:r>
              <a:rPr lang="ar-AE" dirty="0">
                <a:solidFill>
                  <a:srgbClr val="00B050"/>
                </a:solidFill>
              </a:rPr>
              <a:t>فَتَبَارَكَ ٱللَّهُ أَحْسَنُ ٱلْخَـٰلِقِينَ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dirty="0"/>
              <a:t>The Qur’an explicitly states </a:t>
            </a:r>
            <a:r>
              <a:rPr lang="en-US" b="1" dirty="0"/>
              <a:t>all creatures were created from a common origin—water</a:t>
            </a:r>
            <a:r>
              <a:rPr lang="en-US" dirty="0"/>
              <a:t>, aligning with life emerging from an initial biological system:</a:t>
            </a:r>
          </a:p>
          <a:p>
            <a:pPr lvl="1"/>
            <a:r>
              <a:rPr lang="en-US" i="1" dirty="0"/>
              <a:t>“We made from water every living thing”</a:t>
            </a:r>
            <a:r>
              <a:rPr lang="en-US" dirty="0"/>
              <a:t> (Al </a:t>
            </a:r>
            <a:r>
              <a:rPr lang="en-US" dirty="0" err="1"/>
              <a:t>Anbyaa</a:t>
            </a:r>
            <a:r>
              <a:rPr lang="en-US" dirty="0"/>
              <a:t> 21:30)  </a:t>
            </a:r>
            <a:r>
              <a:rPr lang="ar-AE" dirty="0"/>
              <a:t> </a:t>
            </a:r>
            <a:r>
              <a:rPr lang="ar-AE" dirty="0">
                <a:solidFill>
                  <a:srgbClr val="00B050"/>
                </a:solidFill>
              </a:rPr>
              <a:t>وَجَعَلْنَا مِنَ ٱلْمَآءِ كُلَّ شَىْءٍ حَىٍّ </a:t>
            </a:r>
            <a:r>
              <a:rPr lang="ar-AE" dirty="0"/>
              <a:t>ۖ</a:t>
            </a:r>
            <a:endParaRPr lang="en-US" dirty="0"/>
          </a:p>
          <a:p>
            <a:pPr lvl="1"/>
            <a:r>
              <a:rPr lang="en-US" i="1" dirty="0"/>
              <a:t>“Allah created every creature from water”</a:t>
            </a:r>
            <a:r>
              <a:rPr lang="en-US" dirty="0"/>
              <a:t> (An Noor 24:45) </a:t>
            </a:r>
            <a:r>
              <a:rPr lang="ar-AE" dirty="0">
                <a:solidFill>
                  <a:srgbClr val="00B050"/>
                </a:solidFill>
              </a:rPr>
              <a:t>وَٱللَّهُ خَلَقَ كُلَّ دَآبَّةٍۢ مِّن مَّآءٍۢ ۖ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31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9A403D-B717-470F-ADA6-80679E9FC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63" y="365125"/>
            <a:ext cx="11662611" cy="1325563"/>
          </a:xfrm>
          <a:ln w="5715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Human uniqueness: soul and spiritual meaning granted by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A1872FD-A0D9-429C-885E-70036EAC0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463" y="1921210"/>
            <a:ext cx="11518232" cy="4571666"/>
          </a:xfrm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00B050"/>
                </a:solidFill>
              </a:rPr>
              <a:t>Scientific proof</a:t>
            </a:r>
          </a:p>
          <a:p>
            <a:r>
              <a:rPr lang="en-US" dirty="0"/>
              <a:t>Humans share </a:t>
            </a:r>
            <a:r>
              <a:rPr lang="en-US" b="1" dirty="0"/>
              <a:t>biological ancestry with other primates</a:t>
            </a:r>
            <a:r>
              <a:rPr lang="en-US" dirty="0"/>
              <a:t>, but are distinguished by:</a:t>
            </a:r>
          </a:p>
          <a:p>
            <a:pPr lvl="1"/>
            <a:r>
              <a:rPr lang="en-US" b="1" dirty="0"/>
              <a:t>Advanced prefrontal cortex</a:t>
            </a:r>
            <a:r>
              <a:rPr lang="en-US" dirty="0"/>
              <a:t> → reasoning, ethics, planning.</a:t>
            </a:r>
          </a:p>
          <a:p>
            <a:pPr lvl="1"/>
            <a:r>
              <a:rPr lang="en-US" b="1" dirty="0"/>
              <a:t>Symbolic language</a:t>
            </a:r>
            <a:r>
              <a:rPr lang="en-US" dirty="0"/>
              <a:t> → culture, abstract thought.</a:t>
            </a:r>
          </a:p>
          <a:p>
            <a:pPr lvl="1"/>
            <a:r>
              <a:rPr lang="en-US" b="1" dirty="0"/>
              <a:t>Moral agency</a:t>
            </a:r>
            <a:r>
              <a:rPr lang="en-US" dirty="0"/>
              <a:t> → capacity to form civilizations, laws, moral systems.</a:t>
            </a:r>
          </a:p>
          <a:p>
            <a:pPr lvl="1"/>
            <a:r>
              <a:rPr lang="en-US" b="1" dirty="0"/>
              <a:t>Self-awareness</a:t>
            </a:r>
            <a:r>
              <a:rPr lang="en-US" dirty="0"/>
              <a:t> → demonstrated in neurology, cognition, psychology.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79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7897</TotalTime>
  <Words>1395</Words>
  <Application>Microsoft Office PowerPoint</Application>
  <PresentationFormat>Custom</PresentationFormat>
  <Paragraphs>130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What is Theistic Evolution?</vt:lpstr>
      <vt:lpstr>Core Beliefs of Theistic Evolution</vt:lpstr>
      <vt:lpstr>Theistic Evolution Perspective</vt:lpstr>
      <vt:lpstr>Harmonizes Science and Faith</vt:lpstr>
      <vt:lpstr>Harmonizes Science and Faith</vt:lpstr>
      <vt:lpstr>Evolution is a tool used by God for life’s diversity</vt:lpstr>
      <vt:lpstr>Evolution is a tool used by God for life’s diversity</vt:lpstr>
      <vt:lpstr>Human uniqueness: soul and spiritual meaning granted by God</vt:lpstr>
      <vt:lpstr>Human uniqueness: soul and spiritual meaning granted by God</vt:lpstr>
      <vt:lpstr>Science explains how, faith explains why</vt:lpstr>
      <vt:lpstr>Science explains how, faith explains why</vt:lpstr>
      <vt:lpstr>PowerPoint Presentation</vt:lpstr>
      <vt:lpstr>PowerPoint Presentation</vt:lpstr>
      <vt:lpstr>Conclusion</vt:lpstr>
      <vt:lpstr>Summary</vt:lpstr>
      <vt:lpstr>Summary</vt:lpstr>
      <vt:lpstr>Takeaways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Ibrahim Duhaini, PhD</dc:creator>
  <cp:lastModifiedBy>USER</cp:lastModifiedBy>
  <cp:revision>116</cp:revision>
  <dcterms:created xsi:type="dcterms:W3CDTF">2022-07-02T18:01:33Z</dcterms:created>
  <dcterms:modified xsi:type="dcterms:W3CDTF">2026-01-05T05:10:45Z</dcterms:modified>
</cp:coreProperties>
</file>