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C0545E-7ED2-47CE-8895-97028AFC1B72}" v="5" dt="2026-06-19T16:30:11.0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26" autoAdjust="0"/>
  </p:normalViewPr>
  <p:slideViewPr>
    <p:cSldViewPr snapToGrid="0" snapToObjects="1">
      <p:cViewPr varScale="1">
        <p:scale>
          <a:sx n="74" d="100"/>
          <a:sy n="74" d="100"/>
        </p:scale>
        <p:origin x="2664"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ras Hamade" userId="a31fa74527c1bcf9" providerId="LiveId" clId="{B1CD826B-811B-42E8-A9C8-2FB99B0F3CE4}"/>
    <pc:docChg chg="modSld">
      <pc:chgData name="Firas Hamade" userId="a31fa74527c1bcf9" providerId="LiveId" clId="{B1CD826B-811B-42E8-A9C8-2FB99B0F3CE4}" dt="2026-06-19T16:30:19.338" v="15" actId="1076"/>
      <pc:docMkLst>
        <pc:docMk/>
      </pc:docMkLst>
      <pc:sldChg chg="addSp modSp mod">
        <pc:chgData name="Firas Hamade" userId="a31fa74527c1bcf9" providerId="LiveId" clId="{B1CD826B-811B-42E8-A9C8-2FB99B0F3CE4}" dt="2026-06-19T16:30:19.338" v="15" actId="1076"/>
        <pc:sldMkLst>
          <pc:docMk/>
          <pc:sldMk cId="0" sldId="262"/>
        </pc:sldMkLst>
        <pc:spChg chg="mod">
          <ac:chgData name="Firas Hamade" userId="a31fa74527c1bcf9" providerId="LiveId" clId="{B1CD826B-811B-42E8-A9C8-2FB99B0F3CE4}" dt="2026-06-19T16:29:12.370" v="9" actId="14100"/>
          <ac:spMkLst>
            <pc:docMk/>
            <pc:sldMk cId="0" sldId="262"/>
            <ac:spMk id="2" creationId="{00000000-0000-0000-0000-000000000000}"/>
          </ac:spMkLst>
        </pc:spChg>
        <pc:spChg chg="mod">
          <ac:chgData name="Firas Hamade" userId="a31fa74527c1bcf9" providerId="LiveId" clId="{B1CD826B-811B-42E8-A9C8-2FB99B0F3CE4}" dt="2026-06-19T16:30:19.338" v="15" actId="1076"/>
          <ac:spMkLst>
            <pc:docMk/>
            <pc:sldMk cId="0" sldId="262"/>
            <ac:spMk id="3" creationId="{00000000-0000-0000-0000-000000000000}"/>
          </ac:spMkLst>
        </pc:spChg>
        <pc:spChg chg="add">
          <ac:chgData name="Firas Hamade" userId="a31fa74527c1bcf9" providerId="LiveId" clId="{B1CD826B-811B-42E8-A9C8-2FB99B0F3CE4}" dt="2026-06-19T16:29:49.925" v="10" actId="11529"/>
          <ac:spMkLst>
            <pc:docMk/>
            <pc:sldMk cId="0" sldId="262"/>
            <ac:spMk id="5" creationId="{959FDC7A-C2E7-0E25-F151-524AAF801EFC}"/>
          </ac:spMkLst>
        </pc:spChg>
        <pc:picChg chg="mod">
          <ac:chgData name="Firas Hamade" userId="a31fa74527c1bcf9" providerId="LiveId" clId="{B1CD826B-811B-42E8-A9C8-2FB99B0F3CE4}" dt="2026-06-19T16:29:56.167" v="12" actId="14100"/>
          <ac:picMkLst>
            <pc:docMk/>
            <pc:sldMk cId="0" sldId="262"/>
            <ac:picMk id="4" creationId="{00000000-0000-0000-0000-000000000000}"/>
          </ac:picMkLst>
        </pc:picChg>
        <pc:picChg chg="mod">
          <ac:chgData name="Firas Hamade" userId="a31fa74527c1bcf9" providerId="LiveId" clId="{B1CD826B-811B-42E8-A9C8-2FB99B0F3CE4}" dt="2026-06-19T16:30:11.053" v="14" actId="1076"/>
          <ac:picMkLst>
            <pc:docMk/>
            <pc:sldMk cId="0" sldId="262"/>
            <ac:picMk id="2050" creationId="{00000000-0000-0000-0000-000000000000}"/>
          </ac:picMkLst>
        </pc:picChg>
        <pc:picChg chg="mod">
          <ac:chgData name="Firas Hamade" userId="a31fa74527c1bcf9" providerId="LiveId" clId="{B1CD826B-811B-42E8-A9C8-2FB99B0F3CE4}" dt="2026-06-19T16:30:06.349" v="13" actId="1076"/>
          <ac:picMkLst>
            <pc:docMk/>
            <pc:sldMk cId="0" sldId="262"/>
            <ac:picMk id="2051"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3C6BD4-FA0B-43BE-8501-6F11C6E5F918}" type="datetimeFigureOut">
              <a:rPr lang="en-US" smtClean="0"/>
              <a:t>6/19/2026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4DAFFA-33E3-475C-A78D-F41DB263D9F0}" type="slidenum">
              <a:rPr lang="en-US" smtClean="0"/>
              <a:t>‹#›</a:t>
            </a:fld>
            <a:endParaRPr lang="en-US" dirty="0"/>
          </a:p>
        </p:txBody>
      </p:sp>
    </p:spTree>
    <p:extLst>
      <p:ext uri="{BB962C8B-B14F-4D97-AF65-F5344CB8AC3E}">
        <p14:creationId xmlns:p14="http://schemas.microsoft.com/office/powerpoint/2010/main" val="712936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Pause after title. Smile. Invite curiosity.</a:t>
            </a:r>
          </a:p>
          <a:p>
            <a:endParaRPr dirty="0"/>
          </a:p>
          <a:p>
            <a:r>
              <a:rPr dirty="0"/>
              <a:t>VISUAL CUE: Soft fade-in transition from black (2 seconds)</a:t>
            </a:r>
          </a:p>
          <a:p>
            <a:endParaRPr dirty="0"/>
          </a:p>
          <a:p>
            <a:r>
              <a:rPr dirty="0"/>
              <a:t>SPEAKER NOTES:</a:t>
            </a:r>
          </a:p>
          <a:p>
            <a:r>
              <a:rPr dirty="0"/>
              <a:t>Good evening everyone,</a:t>
            </a:r>
          </a:p>
          <a:p>
            <a:endParaRPr dirty="0"/>
          </a:p>
          <a:p>
            <a:r>
              <a:rPr dirty="0"/>
              <a:t>Thank you for being here and for engaging in a conversation that has challenged thinkers, scientists, theologians, and philosophers for more than a century. Tonight's topic—"Is Evolution God's Plan for Creation?"—is not merely a scientific question, nor solely a theological one. It is a deeply human question, touching on meaning, purpose, identity, and our place in the universe.</a:t>
            </a:r>
          </a:p>
          <a:p>
            <a:endParaRPr dirty="0"/>
          </a:p>
          <a:p>
            <a:r>
              <a:rPr dirty="0"/>
              <a:t>Rather than framing this as a debate between winners and losers, I invite us to see it as a dialogue—one that asks not only how life developed, but why such a universe exists at all.</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Smile, hopeful tone.</a:t>
            </a:r>
          </a:p>
          <a:p>
            <a:endParaRPr dirty="0"/>
          </a:p>
          <a:p>
            <a:r>
              <a:rPr dirty="0"/>
              <a:t>VISUAL CUE: Bullets appear with "Rise Up" effect, integration graphic forms piece by piece</a:t>
            </a:r>
          </a:p>
          <a:p>
            <a:endParaRPr dirty="0"/>
          </a:p>
          <a:p>
            <a:r>
              <a:rPr dirty="0"/>
              <a:t>SPEAKER NOTES:</a:t>
            </a:r>
          </a:p>
          <a:p>
            <a:r>
              <a:rPr dirty="0"/>
              <a:t>Many thinkers—scientists, philosophers, and theologians alike—argue that science and faith are not enemies but partners addressing different dimensions of reality.</a:t>
            </a:r>
          </a:p>
          <a:p>
            <a:endParaRPr dirty="0"/>
          </a:p>
          <a:p>
            <a:r>
              <a:rPr dirty="0"/>
              <a:t>Science explains how the universe works.</a:t>
            </a:r>
          </a:p>
          <a:p>
            <a:r>
              <a:rPr dirty="0"/>
              <a:t>Faith explores why it exists and what it means.</a:t>
            </a:r>
          </a:p>
          <a:p>
            <a:endParaRPr dirty="0"/>
          </a:p>
          <a:p>
            <a:r>
              <a:rPr dirty="0"/>
              <a:t>To say that evolution is God's plan does not require rejecting science. Nor does accepting evolution require rejecting God. The real challenge lies in humility—recognizing the limits of both scientific certainty and theological interpretation.</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Emphasize students and learning.</a:t>
            </a:r>
          </a:p>
          <a:p>
            <a:endParaRPr dirty="0"/>
          </a:p>
          <a:p>
            <a:r>
              <a:rPr dirty="0"/>
              <a:t>VISUAL CUE: Bullets appear with "Bounce" effect</a:t>
            </a:r>
          </a:p>
          <a:p>
            <a:endParaRPr dirty="0"/>
          </a:p>
          <a:p>
            <a:r>
              <a:rPr dirty="0"/>
              <a:t>SPEAKER NOTES:</a:t>
            </a:r>
          </a:p>
          <a:p>
            <a:r>
              <a:rPr dirty="0"/>
              <a:t>For educators, this conversation matters deeply. Students today are often forced into false binaries: science or faith, reason or belief, evidence or meaning.</a:t>
            </a:r>
          </a:p>
          <a:p>
            <a:endParaRPr dirty="0"/>
          </a:p>
          <a:p>
            <a:r>
              <a:rPr dirty="0"/>
              <a:t>But education thrives when students are allowed to wrestle with complexity, to hold tension, and to think critically without fear of dismissal. Encouraging respectful dialogue equips students not only with knowledge, but with wisdom.</a:t>
            </a:r>
          </a:p>
          <a:p>
            <a:endParaRPr dirty="0"/>
          </a:p>
          <a:p>
            <a:r>
              <a:rPr lang="en-US" dirty="0"/>
              <a:t>This can be dismissed</a:t>
            </a:r>
            <a:r>
              <a:rPr lang="en-US" baseline="0" dirty="0"/>
              <a:t> ……Redundancy!!!!!! </a:t>
            </a:r>
            <a:r>
              <a:rPr dirty="0"/>
              <a:t>We must create spaces where young minds can explore evolution without feeling they must abandon their spiritual heritage, and spaces where faith communities can embrace scientific discovery without fear of losing their foundation.</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 + sustained pause</a:t>
            </a:r>
          </a:p>
          <a:p>
            <a:endParaRPr dirty="0"/>
          </a:p>
          <a:p>
            <a:r>
              <a:rPr dirty="0"/>
              <a:t>CUE: Pause. Let silence land. End with sustained pause on final slide.</a:t>
            </a:r>
          </a:p>
          <a:p>
            <a:endParaRPr dirty="0"/>
          </a:p>
          <a:p>
            <a:r>
              <a:rPr dirty="0"/>
              <a:t>VISUAL CUE: Bullets fade in slowly (1.2 sec each), final image zooms out gently showing vastness</a:t>
            </a:r>
          </a:p>
          <a:p>
            <a:endParaRPr dirty="0"/>
          </a:p>
          <a:p>
            <a:r>
              <a:rPr dirty="0"/>
              <a:t>SPEAKER NOTES:</a:t>
            </a:r>
          </a:p>
          <a:p>
            <a:r>
              <a:rPr dirty="0"/>
              <a:t>Whether one believes evolution is guided by divine purpose or shaped solely by natural processes, one truth remains: the universe is profoundly intelligible, and humanity has the remarkable capacity to explore it.</a:t>
            </a:r>
          </a:p>
          <a:p>
            <a:endParaRPr dirty="0"/>
          </a:p>
          <a:p>
            <a:r>
              <a:rPr dirty="0"/>
              <a:t>Perhaps the deepest question is not whether evolution is God's plan, but whether we are willing to approach both science and faith with humility, curiosity, and openness.</a:t>
            </a:r>
          </a:p>
          <a:p>
            <a:endParaRPr dirty="0"/>
          </a:p>
          <a:p>
            <a:r>
              <a:rPr dirty="0"/>
              <a:t>As we continue this conversation, may we seek understanding</a:t>
            </a:r>
            <a:r>
              <a:rPr lang="en-US" dirty="0"/>
              <a:t>,</a:t>
            </a:r>
            <a:r>
              <a:rPr lang="en-US" baseline="0" dirty="0"/>
              <a:t> positivism</a:t>
            </a:r>
            <a:r>
              <a:rPr dirty="0"/>
              <a:t>, and truth—wherever it leads.</a:t>
            </a:r>
          </a:p>
          <a:p>
            <a:endParaRPr dirty="0"/>
          </a:p>
          <a:p>
            <a:r>
              <a:rPr dirty="0"/>
              <a:t>Thank you.</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Invite reflection—'Have you ever felt forced to choose?'</a:t>
            </a:r>
          </a:p>
          <a:p>
            <a:endParaRPr dirty="0"/>
          </a:p>
          <a:p>
            <a:r>
              <a:rPr dirty="0"/>
              <a:t>VISUAL CUE: Bullets appear one by one with "Wipe from Left" effect (0.5 sec each)</a:t>
            </a:r>
          </a:p>
          <a:p>
            <a:endParaRPr dirty="0"/>
          </a:p>
          <a:p>
            <a:r>
              <a:rPr dirty="0"/>
              <a:t>SPEAKER NOTES:</a:t>
            </a:r>
          </a:p>
          <a:p>
            <a:r>
              <a:rPr dirty="0"/>
              <a:t>This conversation matters because across universities, places of worship, dinner tables, and classrooms, science and faith are often presented as incompatible opposites. Students feel they must choose between intellectual honesty and spiritual belief. But this false binary diminishes both domains. The reality is far more complex, intellectually rich, and spiritually meaningful than either extreme position suggests.</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1.5 minutes</a:t>
            </a:r>
          </a:p>
          <a:p>
            <a:endParaRPr dirty="0"/>
          </a:p>
          <a:p>
            <a:r>
              <a:rPr dirty="0"/>
              <a:t>CUE: Pause after 'method'. Emphasize the humility of science.</a:t>
            </a:r>
          </a:p>
          <a:p>
            <a:endParaRPr dirty="0"/>
          </a:p>
          <a:p>
            <a:r>
              <a:rPr dirty="0"/>
              <a:t>VISUAL CUE: Each bullet point appears with "Float In" effect</a:t>
            </a:r>
          </a:p>
          <a:p>
            <a:endParaRPr dirty="0"/>
          </a:p>
          <a:p>
            <a:r>
              <a:rPr dirty="0"/>
              <a:t>SPEAKER NOTES:</a:t>
            </a:r>
          </a:p>
          <a:p>
            <a:r>
              <a:rPr dirty="0"/>
              <a:t>Let us begin with what science tells us. Evolution, as described by modern biology, is the process by which life changes over time through mechanisms such as mutation, natural selection, and genetic variation. This framework has overwhelming empirical support—from fossil records and comparative anatomy to genetics and molecular biology.</a:t>
            </a:r>
          </a:p>
          <a:p>
            <a:endParaRPr dirty="0"/>
          </a:p>
          <a:p>
            <a:r>
              <a:rPr dirty="0"/>
              <a:t>For many scientists, evolution is not a worldview—it is a method. It answers the question: How does life change? But science, by its very nature, does not ask why the universe exists in the first place or whether life has ultimate meaning. These questions lie beyond the scope of empirical measurement.</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Keep tone explanatory, not defensive.</a:t>
            </a:r>
          </a:p>
          <a:p>
            <a:endParaRPr dirty="0"/>
          </a:p>
          <a:p>
            <a:r>
              <a:rPr dirty="0"/>
              <a:t>VISUAL CUE: Bullets appear with "Grow &amp; Turn" effect</a:t>
            </a:r>
          </a:p>
          <a:p>
            <a:endParaRPr dirty="0"/>
          </a:p>
          <a:p>
            <a:r>
              <a:rPr dirty="0"/>
              <a:t>SPEAKER NOTES:</a:t>
            </a:r>
          </a:p>
          <a:p>
            <a:r>
              <a:rPr dirty="0"/>
              <a:t>Evolution explains how life diversified, how species adapt, and how complex biological systems emerge over vast timescales. It does not rely on supernatural explanations; rather, it operates within the observable and testable laws of nature. From the finches of the Galápagos</a:t>
            </a:r>
            <a:r>
              <a:rPr lang="en-US" dirty="0"/>
              <a:t>(</a:t>
            </a:r>
            <a:r>
              <a:rPr lang="en-US" sz="1200" b="0" i="0" kern="1200" dirty="0">
                <a:solidFill>
                  <a:schemeClr val="tx1"/>
                </a:solidFill>
                <a:effectLst/>
                <a:latin typeface="+mn-lt"/>
                <a:ea typeface="+mn-ea"/>
                <a:cs typeface="+mn-cs"/>
              </a:rPr>
              <a:t>usually refers to Darwin’s finches</a:t>
            </a:r>
            <a:r>
              <a:rPr lang="en-US" dirty="0"/>
              <a:t>)</a:t>
            </a:r>
            <a:r>
              <a:rPr dirty="0"/>
              <a:t> to antibiotic resistance in bacteria, we observe evolution in action. The genetic code itself reveals our shared ancestry with all living things.</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Slow down; this slide reframes tension.</a:t>
            </a:r>
          </a:p>
          <a:p>
            <a:endParaRPr dirty="0"/>
          </a:p>
          <a:p>
            <a:r>
              <a:rPr dirty="0"/>
              <a:t>VISUAL CUE: Bullets fade up slowly (0.8 sec each)</a:t>
            </a:r>
          </a:p>
          <a:p>
            <a:endParaRPr dirty="0"/>
          </a:p>
          <a:p>
            <a:r>
              <a:rPr dirty="0"/>
              <a:t>SPEAKER NOTES:</a:t>
            </a:r>
          </a:p>
          <a:p>
            <a:r>
              <a:rPr dirty="0"/>
              <a:t>Science does not claim to answer why we exist, whether life has ultimate purpose, or what moral principles should guide us. It doesn't deny God—it simply doesn't require that hypothesis to explain biological mechanisms. Scientific knowledge tells us how stars form, how cells divide, how species change—but it doesn't tell us whether to call existence beautiful, whether to worship, or how to live a meaningful life.</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1.5 minutes</a:t>
            </a:r>
          </a:p>
          <a:p>
            <a:endParaRPr dirty="0"/>
          </a:p>
          <a:p>
            <a:r>
              <a:rPr dirty="0"/>
              <a:t>CUE: Emphasize harmony, not conflict.</a:t>
            </a:r>
          </a:p>
          <a:p>
            <a:endParaRPr dirty="0"/>
          </a:p>
          <a:p>
            <a:r>
              <a:rPr dirty="0"/>
              <a:t>VISUAL CUE: Bullets appear with "Shape" entrance effect</a:t>
            </a:r>
          </a:p>
          <a:p>
            <a:endParaRPr dirty="0"/>
          </a:p>
          <a:p>
            <a:r>
              <a:rPr dirty="0"/>
              <a:t>SPEAKER NOTES:</a:t>
            </a:r>
          </a:p>
          <a:p>
            <a:r>
              <a:rPr dirty="0"/>
              <a:t>From a theistic perspective, particularly within Jewish, Christian, and Islamic traditions, </a:t>
            </a:r>
            <a:r>
              <a:rPr lang="en-US" dirty="0"/>
              <a:t>at least for Abrahamic faith </a:t>
            </a:r>
            <a:r>
              <a:rPr dirty="0"/>
              <a:t>creation is understood as purposeful—rooted in divine intention. Some believers interpret sacred texts literally, seeing creation as a direct and immediate act of God. Others adopt a more symbolic or theological reading, understanding sacred texts as conveying truths about meaning, relationship, and moral order rather than scientific mechanisms.</a:t>
            </a:r>
          </a:p>
          <a:p>
            <a:endParaRPr dirty="0"/>
          </a:p>
          <a:p>
            <a:r>
              <a:rPr dirty="0"/>
              <a:t>Theistic evolution—sometimes called evolutionary creation—bridges these views. It holds that God is the ultimate source of creation but works through natural laws, including evolution. In this view, evolution does not replace God; it describes how God creates.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Invite reflection, avoid polemics.</a:t>
            </a:r>
          </a:p>
          <a:p>
            <a:endParaRPr dirty="0"/>
          </a:p>
          <a:p>
            <a:r>
              <a:rPr dirty="0"/>
              <a:t>VISUAL CUE: Book pages turn with "Page Curl" effect, bullets fade in sequentially</a:t>
            </a:r>
          </a:p>
          <a:p>
            <a:endParaRPr dirty="0"/>
          </a:p>
          <a:p>
            <a:r>
              <a:rPr dirty="0"/>
              <a:t>SPEAKER NOTES:</a:t>
            </a:r>
          </a:p>
          <a:p>
            <a:r>
              <a:rPr dirty="0"/>
              <a:t>Random mutation, for example, may appear random from a scientific standpoint, but randomness does not necessarily mean purposelessness. A process can appear stochastic while still unfolding within a larger intentional framework. Just as a master artist may use seemingly random brush strokes to create a unified vision, so too might natural processes serve a greater purpose.</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Respectful tone—no caricatures.</a:t>
            </a:r>
          </a:p>
          <a:p>
            <a:endParaRPr dirty="0"/>
          </a:p>
          <a:p>
            <a:r>
              <a:rPr dirty="0"/>
              <a:t>VISUAL CUE: Images cross-fade in background, bullets appear with "Swivel" effect</a:t>
            </a:r>
          </a:p>
          <a:p>
            <a:endParaRPr dirty="0"/>
          </a:p>
          <a:p>
            <a:r>
              <a:rPr dirty="0"/>
              <a:t>SPEAKER NOTES:</a:t>
            </a:r>
          </a:p>
          <a:p>
            <a:r>
              <a:rPr dirty="0"/>
              <a:t>From an anti-theistic or strictly naturalistic view, evolution is sufficient on its own. There is no need to invoke a divine being to explain life's diversity or complexity. Advocates of this position often argue that introducing God into scientific explanations is unnecessary and potentially hinders inquiry. For them, meaning is not discovered from above but constructed by human experience, ethics, and culture.</a:t>
            </a:r>
          </a:p>
          <a:p>
            <a:endParaRPr dirty="0"/>
          </a:p>
          <a:p>
            <a:r>
              <a:rPr dirty="0"/>
              <a:t>This perspective emphasizes intellectual humility—acknowledging that humans are the product of natural processes, not the center of the universe</a:t>
            </a:r>
            <a:r>
              <a:rPr lang="en-US" dirty="0"/>
              <a:t>??</a:t>
            </a:r>
            <a:r>
              <a:rPr dirty="0"/>
              <a:t>. It often finds awe not in divine intention but in the elegance of natural laws themselves</a:t>
            </a:r>
            <a:r>
              <a:rPr lang="en-US" dirty="0"/>
              <a:t>(At </a:t>
            </a:r>
            <a:r>
              <a:rPr lang="en-US" sz="1200" b="0" i="0" kern="1200" dirty="0">
                <a:solidFill>
                  <a:schemeClr val="tx1"/>
                </a:solidFill>
                <a:effectLst/>
                <a:latin typeface="+mn-lt"/>
                <a:ea typeface="+mn-ea"/>
                <a:cs typeface="+mn-cs"/>
              </a:rPr>
              <a:t>least both perspectives converge when quoting Einstein: “I’m in awe before the harmony of the cosmos”)</a:t>
            </a:r>
            <a:r>
              <a:rPr dirty="0"/>
              <a:t>.</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TIMING: 1 minute</a:t>
            </a:r>
          </a:p>
          <a:p>
            <a:endParaRPr dirty="0"/>
          </a:p>
          <a:p>
            <a:r>
              <a:rPr dirty="0"/>
              <a:t>CUE: Gesture between two sides.</a:t>
            </a:r>
          </a:p>
          <a:p>
            <a:endParaRPr dirty="0"/>
          </a:p>
          <a:p>
            <a:r>
              <a:rPr dirty="0"/>
              <a:t>VISUAL CUE: Bullets alternate from left and right, diagram components build progressively</a:t>
            </a:r>
          </a:p>
          <a:p>
            <a:endParaRPr dirty="0"/>
          </a:p>
          <a:p>
            <a:r>
              <a:rPr dirty="0"/>
              <a:t>SPEAKER NOTES:</a:t>
            </a:r>
          </a:p>
          <a:p>
            <a:r>
              <a:rPr dirty="0"/>
              <a:t>The real tension between these views is not science versus faith—it is interpretation versus meaning.</a:t>
            </a:r>
          </a:p>
          <a:p>
            <a:endParaRPr dirty="0"/>
          </a:p>
          <a:p>
            <a:r>
              <a:rPr dirty="0"/>
              <a:t>Science asks: What mechanisms caused this? Can it be tested? Can it be falsified?</a:t>
            </a:r>
          </a:p>
          <a:p>
            <a:endParaRPr dirty="0"/>
          </a:p>
          <a:p>
            <a:r>
              <a:rPr dirty="0"/>
              <a:t>Faith asks: Why is there something rather than nothing? Why does the universe follow intelligible laws? Why do humans seek meaning, morality, and transcendence?</a:t>
            </a:r>
          </a:p>
          <a:p>
            <a:endParaRPr dirty="0"/>
          </a:p>
          <a:p>
            <a:r>
              <a:rPr dirty="0"/>
              <a:t>Conflict arises when one domain is forced to answer questions it was never designed to address.</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6/19/2026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pPr>
              <a:defRPr sz="4000"/>
            </a:pPr>
            <a:r>
              <a:rPr lang="en-US" dirty="0">
                <a:solidFill>
                  <a:schemeClr val="accent2"/>
                </a:solidFill>
              </a:rPr>
              <a:t>Is Evolution God’s Plan for Creation</a:t>
            </a:r>
            <a:endParaRPr dirty="0">
              <a:solidFill>
                <a:schemeClr val="accent2"/>
              </a:solidFill>
            </a:endParaRPr>
          </a:p>
        </p:txBody>
      </p:sp>
      <p:sp>
        <p:nvSpPr>
          <p:cNvPr id="3" name="Content Placeholder 2"/>
          <p:cNvSpPr>
            <a:spLocks noGrp="1"/>
          </p:cNvSpPr>
          <p:nvPr>
            <p:ph idx="1"/>
          </p:nvPr>
        </p:nvSpPr>
        <p:spPr/>
        <p:txBody>
          <a:bodyPr/>
          <a:lstStyle/>
          <a:p>
            <a:pPr>
              <a:defRPr sz="2000"/>
            </a:pPr>
            <a:r>
              <a:rPr dirty="0">
                <a:solidFill>
                  <a:srgbClr val="FFFF00"/>
                </a:solidFill>
              </a:rPr>
              <a:t>A Dialogue Between Faith and Science</a:t>
            </a:r>
            <a:endParaRPr lang="en-US" dirty="0">
              <a:solidFill>
                <a:srgbClr val="FFFF00"/>
              </a:solidFill>
            </a:endParaRPr>
          </a:p>
          <a:p>
            <a:pPr>
              <a:defRPr sz="2000"/>
            </a:pPr>
            <a:r>
              <a:rPr lang="en-US" dirty="0">
                <a:solidFill>
                  <a:srgbClr val="FFFF00"/>
                </a:solidFill>
              </a:rPr>
              <a:t>Science should not be treated as a belief</a:t>
            </a:r>
            <a:endParaRPr dirty="0">
              <a:solidFill>
                <a:srgbClr val="FFFF0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lstStyle/>
          <a:p>
            <a:pPr>
              <a:defRPr sz="4000"/>
            </a:pPr>
            <a:r>
              <a:rPr dirty="0"/>
              <a:t>Compatibility Is Possible</a:t>
            </a:r>
          </a:p>
        </p:txBody>
      </p:sp>
      <p:sp>
        <p:nvSpPr>
          <p:cNvPr id="3" name="Content Placeholder 2"/>
          <p:cNvSpPr>
            <a:spLocks noGrp="1"/>
          </p:cNvSpPr>
          <p:nvPr>
            <p:ph idx="1"/>
          </p:nvPr>
        </p:nvSpPr>
        <p:spPr/>
        <p:txBody>
          <a:bodyPr/>
          <a:lstStyle/>
          <a:p>
            <a:pPr marL="0" indent="0">
              <a:buNone/>
              <a:defRPr sz="2000"/>
            </a:pPr>
            <a:r>
              <a:rPr dirty="0"/>
              <a:t>• Science explains how</a:t>
            </a:r>
          </a:p>
          <a:p>
            <a:pPr marL="0" indent="0">
              <a:buNone/>
              <a:defRPr sz="2000"/>
            </a:pPr>
            <a:r>
              <a:rPr dirty="0"/>
              <a:t>• Faith explores why</a:t>
            </a:r>
          </a:p>
          <a:p>
            <a:pPr marL="0" indent="0">
              <a:buNone/>
              <a:defRPr sz="2000"/>
            </a:pPr>
            <a:r>
              <a:rPr dirty="0"/>
              <a:t>• Both require humility</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3711388" y="2016386"/>
            <a:ext cx="4975412" cy="3731559"/>
          </a:xfrm>
          <a:prstGeom prst="rect">
            <a:avLst/>
          </a:prstGeom>
        </p:spPr>
      </p:pic>
      <p:sp>
        <p:nvSpPr>
          <p:cNvPr id="2" name="Title 1"/>
          <p:cNvSpPr>
            <a:spLocks noGrp="1"/>
          </p:cNvSpPr>
          <p:nvPr>
            <p:ph type="title"/>
          </p:nvPr>
        </p:nvSpPr>
        <p:spPr/>
        <p:txBody>
          <a:bodyPr/>
          <a:lstStyle/>
          <a:p>
            <a:pPr>
              <a:defRPr sz="4000"/>
            </a:pPr>
            <a:r>
              <a:rPr dirty="0"/>
              <a:t>Why This Matters in Education</a:t>
            </a:r>
          </a:p>
        </p:txBody>
      </p:sp>
      <p:sp>
        <p:nvSpPr>
          <p:cNvPr id="3" name="Content Placeholder 2"/>
          <p:cNvSpPr>
            <a:spLocks noGrp="1"/>
          </p:cNvSpPr>
          <p:nvPr>
            <p:ph idx="1"/>
          </p:nvPr>
        </p:nvSpPr>
        <p:spPr>
          <a:xfrm>
            <a:off x="457200" y="1791148"/>
            <a:ext cx="7901492" cy="4335015"/>
          </a:xfrm>
        </p:spPr>
        <p:txBody>
          <a:bodyPr/>
          <a:lstStyle/>
          <a:p>
            <a:pPr marL="0" indent="0">
              <a:buNone/>
              <a:defRPr sz="2000"/>
            </a:pPr>
            <a:r>
              <a:rPr dirty="0"/>
              <a:t>• Encourage curiosity</a:t>
            </a:r>
          </a:p>
          <a:p>
            <a:pPr marL="0" indent="0">
              <a:buNone/>
              <a:defRPr sz="2000"/>
            </a:pPr>
            <a:r>
              <a:rPr dirty="0"/>
              <a:t>• Avoid false choices</a:t>
            </a:r>
          </a:p>
          <a:p>
            <a:pPr marL="0" indent="0">
              <a:buNone/>
              <a:defRPr sz="2000"/>
            </a:pPr>
            <a:r>
              <a:rPr dirty="0"/>
              <a:t>• Foster respectful dialogue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synthesis honors both empirical truth and spiritual depth</a:t>
            </a:r>
          </a:p>
        </p:txBody>
      </p:sp>
      <p:sp>
        <p:nvSpPr>
          <p:cNvPr id="3" name="Content Placeholder 2"/>
          <p:cNvSpPr>
            <a:spLocks noGrp="1"/>
          </p:cNvSpPr>
          <p:nvPr>
            <p:ph idx="1"/>
          </p:nvPr>
        </p:nvSpPr>
        <p:spPr>
          <a:xfrm>
            <a:off x="457200" y="1777701"/>
            <a:ext cx="8229600" cy="4525963"/>
          </a:xfrm>
        </p:spPr>
        <p:txBody>
          <a:bodyPr/>
          <a:lstStyle/>
          <a:p>
            <a:pPr>
              <a:defRPr sz="2000"/>
            </a:pPr>
            <a:r>
              <a:rPr lang="en-US" sz="2000" dirty="0"/>
              <a:t>Evolution is creation in motion.</a:t>
            </a:r>
          </a:p>
          <a:p>
            <a:pPr>
              <a:defRPr sz="2000"/>
            </a:pPr>
            <a:r>
              <a:rPr lang="en-US" sz="2000" dirty="0"/>
              <a:t>Randomness is not chaos, but freedom built into the fabric of life.</a:t>
            </a:r>
          </a:p>
          <a:p>
            <a:pPr>
              <a:defRPr sz="2000"/>
            </a:pPr>
            <a:r>
              <a:rPr lang="en-US" sz="2000" dirty="0"/>
              <a:t>The emergence of consciousness marks creation becoming aware of itself.</a:t>
            </a:r>
          </a:p>
          <a:p>
            <a:pPr marL="0" indent="0">
              <a:buNone/>
            </a:pPr>
            <a:endParaRPr lang="en-US" dirty="0"/>
          </a:p>
        </p:txBody>
      </p:sp>
    </p:spTree>
    <p:extLst>
      <p:ext uri="{BB962C8B-B14F-4D97-AF65-F5344CB8AC3E}">
        <p14:creationId xmlns:p14="http://schemas.microsoft.com/office/powerpoint/2010/main" val="15060891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lstStyle/>
          <a:p>
            <a:pPr>
              <a:defRPr sz="4000"/>
            </a:pPr>
            <a:r>
              <a:rPr dirty="0">
                <a:solidFill>
                  <a:schemeClr val="bg1"/>
                </a:solidFill>
              </a:rPr>
              <a:t>Closing Reflection</a:t>
            </a:r>
          </a:p>
        </p:txBody>
      </p:sp>
      <p:sp>
        <p:nvSpPr>
          <p:cNvPr id="3" name="Content Placeholder 2"/>
          <p:cNvSpPr>
            <a:spLocks noGrp="1"/>
          </p:cNvSpPr>
          <p:nvPr>
            <p:ph idx="1"/>
          </p:nvPr>
        </p:nvSpPr>
        <p:spPr/>
        <p:txBody>
          <a:bodyPr/>
          <a:lstStyle/>
          <a:p>
            <a:pPr marL="0" indent="0">
              <a:buNone/>
              <a:defRPr sz="2000"/>
            </a:pPr>
            <a:r>
              <a:rPr dirty="0">
                <a:solidFill>
                  <a:schemeClr val="bg1"/>
                </a:solidFill>
              </a:rPr>
              <a:t>• The universe is intelligible</a:t>
            </a:r>
          </a:p>
          <a:p>
            <a:pPr marL="0" indent="0">
              <a:buNone/>
              <a:defRPr sz="2000"/>
            </a:pPr>
            <a:r>
              <a:rPr dirty="0">
                <a:solidFill>
                  <a:schemeClr val="bg1"/>
                </a:solidFill>
              </a:rPr>
              <a:t>• Curiosity unites us</a:t>
            </a:r>
          </a:p>
          <a:p>
            <a:pPr marL="0" indent="0">
              <a:buNone/>
              <a:defRPr sz="2000"/>
            </a:pPr>
            <a:r>
              <a:rPr dirty="0">
                <a:solidFill>
                  <a:schemeClr val="bg1"/>
                </a:solidFill>
              </a:rPr>
              <a:t>• Seek understanding, </a:t>
            </a:r>
            <a:r>
              <a:rPr lang="en-US" dirty="0">
                <a:solidFill>
                  <a:schemeClr val="bg1"/>
                </a:solidFill>
              </a:rPr>
              <a:t>&amp; positivism</a:t>
            </a:r>
            <a:endParaRPr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59167" y="1301675"/>
            <a:ext cx="9144000" cy="5427234"/>
          </a:xfrm>
          <a:prstGeom prst="rect">
            <a:avLst/>
          </a:prstGeom>
        </p:spPr>
      </p:pic>
      <p:sp>
        <p:nvSpPr>
          <p:cNvPr id="2" name="Title 1"/>
          <p:cNvSpPr>
            <a:spLocks noGrp="1"/>
          </p:cNvSpPr>
          <p:nvPr>
            <p:ph type="title"/>
          </p:nvPr>
        </p:nvSpPr>
        <p:spPr/>
        <p:txBody>
          <a:bodyPr/>
          <a:lstStyle/>
          <a:p>
            <a:pPr>
              <a:defRPr sz="4000"/>
            </a:pPr>
            <a:r>
              <a:rPr dirty="0"/>
              <a:t>Why This Conversation Matters</a:t>
            </a:r>
          </a:p>
        </p:txBody>
      </p:sp>
      <p:sp>
        <p:nvSpPr>
          <p:cNvPr id="3" name="Content Placeholder 2"/>
          <p:cNvSpPr>
            <a:spLocks noGrp="1"/>
          </p:cNvSpPr>
          <p:nvPr>
            <p:ph idx="1"/>
          </p:nvPr>
        </p:nvSpPr>
        <p:spPr/>
        <p:txBody>
          <a:bodyPr/>
          <a:lstStyle/>
          <a:p>
            <a:pPr marL="0" indent="0">
              <a:buNone/>
              <a:defRPr sz="2000"/>
            </a:pPr>
            <a:r>
              <a:rPr dirty="0">
                <a:solidFill>
                  <a:schemeClr val="bg1"/>
                </a:solidFill>
              </a:rPr>
              <a:t>• Science and faith are often framed as enemies</a:t>
            </a:r>
          </a:p>
          <a:p>
            <a:pPr marL="0" indent="0">
              <a:buNone/>
              <a:defRPr sz="2000"/>
            </a:pPr>
            <a:r>
              <a:rPr dirty="0">
                <a:solidFill>
                  <a:schemeClr val="bg1"/>
                </a:solidFill>
              </a:rPr>
              <a:t>• People feel forced to choose sides</a:t>
            </a:r>
          </a:p>
          <a:p>
            <a:pPr marL="0" indent="0">
              <a:buNone/>
              <a:defRPr sz="2000"/>
            </a:pPr>
            <a:r>
              <a:rPr dirty="0">
                <a:solidFill>
                  <a:schemeClr val="bg1"/>
                </a:solidFill>
              </a:rPr>
              <a:t>• Reality is far more nuanced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rotWithShape="1">
          <a:blip r:embed="rId3"/>
          <a:srcRect r="7446"/>
          <a:stretch/>
        </p:blipFill>
        <p:spPr>
          <a:xfrm>
            <a:off x="2056471" y="1283169"/>
            <a:ext cx="7087529" cy="4606644"/>
          </a:xfrm>
          <a:prstGeom prst="rect">
            <a:avLst/>
          </a:prstGeom>
        </p:spPr>
      </p:pic>
      <p:sp>
        <p:nvSpPr>
          <p:cNvPr id="2" name="Title 1"/>
          <p:cNvSpPr>
            <a:spLocks noGrp="1"/>
          </p:cNvSpPr>
          <p:nvPr>
            <p:ph type="title"/>
          </p:nvPr>
        </p:nvSpPr>
        <p:spPr/>
        <p:txBody>
          <a:bodyPr>
            <a:normAutofit fontScale="90000"/>
          </a:bodyPr>
          <a:lstStyle/>
          <a:p>
            <a:pPr>
              <a:defRPr sz="4000"/>
            </a:pPr>
            <a:r>
              <a:rPr dirty="0"/>
              <a:t>Science Should Not Be Treated as a Belief</a:t>
            </a:r>
          </a:p>
        </p:txBody>
      </p:sp>
      <p:sp>
        <p:nvSpPr>
          <p:cNvPr id="3" name="Content Placeholder 2"/>
          <p:cNvSpPr>
            <a:spLocks noGrp="1"/>
          </p:cNvSpPr>
          <p:nvPr>
            <p:ph idx="1"/>
          </p:nvPr>
        </p:nvSpPr>
        <p:spPr/>
        <p:txBody>
          <a:bodyPr/>
          <a:lstStyle/>
          <a:p>
            <a:pPr marL="0" indent="0">
              <a:buNone/>
              <a:defRPr sz="2000"/>
            </a:pPr>
            <a:r>
              <a:rPr dirty="0"/>
              <a:t>• Science is a method, not a worldview</a:t>
            </a:r>
          </a:p>
          <a:p>
            <a:pPr marL="0" indent="0">
              <a:buNone/>
              <a:defRPr sz="2000"/>
            </a:pPr>
            <a:r>
              <a:rPr dirty="0"/>
              <a:t>• It asks how, not why</a:t>
            </a:r>
          </a:p>
          <a:p>
            <a:pPr marL="0" indent="0">
              <a:buNone/>
              <a:defRPr sz="2000"/>
            </a:pPr>
            <a:r>
              <a:rPr dirty="0"/>
              <a:t>• It is self-correcting and evidence-based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325496"/>
          </a:xfrm>
          <a:prstGeom prst="rect">
            <a:avLst/>
          </a:prstGeom>
        </p:spPr>
      </p:pic>
      <p:sp>
        <p:nvSpPr>
          <p:cNvPr id="2" name="Title 1"/>
          <p:cNvSpPr>
            <a:spLocks noGrp="1"/>
          </p:cNvSpPr>
          <p:nvPr>
            <p:ph type="title"/>
          </p:nvPr>
        </p:nvSpPr>
        <p:spPr/>
        <p:txBody>
          <a:bodyPr/>
          <a:lstStyle/>
          <a:p>
            <a:pPr>
              <a:defRPr sz="4000"/>
            </a:pPr>
            <a:r>
              <a:rPr dirty="0"/>
              <a:t>What Science Explains</a:t>
            </a:r>
          </a:p>
        </p:txBody>
      </p:sp>
      <p:sp>
        <p:nvSpPr>
          <p:cNvPr id="3" name="Content Placeholder 2"/>
          <p:cNvSpPr>
            <a:spLocks noGrp="1"/>
          </p:cNvSpPr>
          <p:nvPr>
            <p:ph idx="1"/>
          </p:nvPr>
        </p:nvSpPr>
        <p:spPr/>
        <p:txBody>
          <a:bodyPr/>
          <a:lstStyle/>
          <a:p>
            <a:pPr marL="0" indent="0">
              <a:buNone/>
              <a:defRPr sz="2000"/>
            </a:pPr>
            <a:r>
              <a:rPr dirty="0"/>
              <a:t>• Evolution explains biological diversity</a:t>
            </a:r>
          </a:p>
          <a:p>
            <a:pPr marL="0" indent="0">
              <a:buNone/>
              <a:defRPr sz="2000"/>
            </a:pPr>
            <a:r>
              <a:rPr dirty="0"/>
              <a:t>• Natural selection and genetics</a:t>
            </a:r>
          </a:p>
          <a:p>
            <a:pPr marL="0" indent="0">
              <a:buNone/>
              <a:defRPr sz="2000"/>
            </a:pPr>
            <a:r>
              <a:rPr dirty="0"/>
              <a:t>• Supported by fossils and DNA</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536" y="4087906"/>
            <a:ext cx="3824880" cy="2237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lstStyle/>
          <a:p>
            <a:pPr>
              <a:defRPr sz="4000"/>
            </a:pPr>
            <a:r>
              <a:rPr dirty="0">
                <a:solidFill>
                  <a:srgbClr val="FFFF00"/>
                </a:solidFill>
              </a:rPr>
              <a:t>What Science Does NOT Claim</a:t>
            </a:r>
          </a:p>
        </p:txBody>
      </p:sp>
      <p:sp>
        <p:nvSpPr>
          <p:cNvPr id="3" name="Content Placeholder 2"/>
          <p:cNvSpPr>
            <a:spLocks noGrp="1"/>
          </p:cNvSpPr>
          <p:nvPr>
            <p:ph idx="1"/>
          </p:nvPr>
        </p:nvSpPr>
        <p:spPr/>
        <p:txBody>
          <a:bodyPr/>
          <a:lstStyle/>
          <a:p>
            <a:pPr marL="0" indent="0">
              <a:buNone/>
              <a:defRPr sz="2000"/>
            </a:pPr>
            <a:r>
              <a:rPr dirty="0">
                <a:solidFill>
                  <a:srgbClr val="FFFF00"/>
                </a:solidFill>
              </a:rPr>
              <a:t>• Does not define meaning</a:t>
            </a:r>
          </a:p>
          <a:p>
            <a:pPr marL="0" indent="0">
              <a:buNone/>
              <a:defRPr sz="2000"/>
            </a:pPr>
            <a:r>
              <a:rPr dirty="0">
                <a:solidFill>
                  <a:srgbClr val="FFFF00"/>
                </a:solidFill>
              </a:rPr>
              <a:t>• Does not deny God</a:t>
            </a:r>
          </a:p>
          <a:p>
            <a:pPr marL="0" indent="0">
              <a:buNone/>
              <a:defRPr sz="2000"/>
            </a:pPr>
            <a:r>
              <a:rPr dirty="0">
                <a:solidFill>
                  <a:srgbClr val="FFFF00"/>
                </a:solidFill>
              </a:rPr>
              <a:t>• Does not provide moral purpose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10758"/>
            <a:ext cx="9144000" cy="6858000"/>
          </a:xfrm>
          <a:prstGeom prst="rect">
            <a:avLst/>
          </a:prstGeom>
        </p:spPr>
      </p:pic>
      <p:sp>
        <p:nvSpPr>
          <p:cNvPr id="2" name="Title 1"/>
          <p:cNvSpPr>
            <a:spLocks noGrp="1"/>
          </p:cNvSpPr>
          <p:nvPr>
            <p:ph type="title"/>
          </p:nvPr>
        </p:nvSpPr>
        <p:spPr/>
        <p:txBody>
          <a:bodyPr/>
          <a:lstStyle/>
          <a:p>
            <a:pPr>
              <a:defRPr sz="4000"/>
            </a:pPr>
            <a:r>
              <a:rPr dirty="0">
                <a:solidFill>
                  <a:schemeClr val="bg2">
                    <a:lumMod val="75000"/>
                  </a:schemeClr>
                </a:solidFill>
              </a:rPr>
              <a:t>The Theistic Perspective</a:t>
            </a:r>
          </a:p>
        </p:txBody>
      </p:sp>
      <p:sp>
        <p:nvSpPr>
          <p:cNvPr id="3" name="Content Placeholder 2"/>
          <p:cNvSpPr>
            <a:spLocks noGrp="1"/>
          </p:cNvSpPr>
          <p:nvPr>
            <p:ph idx="1"/>
          </p:nvPr>
        </p:nvSpPr>
        <p:spPr/>
        <p:txBody>
          <a:bodyPr/>
          <a:lstStyle/>
          <a:p>
            <a:pPr marL="0" indent="0">
              <a:buNone/>
              <a:defRPr sz="2000"/>
            </a:pPr>
            <a:r>
              <a:rPr dirty="0">
                <a:solidFill>
                  <a:schemeClr val="bg2">
                    <a:lumMod val="75000"/>
                  </a:schemeClr>
                </a:solidFill>
              </a:rPr>
              <a:t>• Creation as purposeful</a:t>
            </a:r>
          </a:p>
          <a:p>
            <a:pPr marL="0" indent="0">
              <a:buNone/>
              <a:defRPr sz="2000"/>
            </a:pPr>
            <a:r>
              <a:rPr dirty="0">
                <a:solidFill>
                  <a:schemeClr val="bg2">
                    <a:lumMod val="75000"/>
                  </a:schemeClr>
                </a:solidFill>
              </a:rPr>
              <a:t>• God works through natural laws</a:t>
            </a:r>
          </a:p>
          <a:p>
            <a:pPr marL="0" indent="0">
              <a:buNone/>
              <a:defRPr sz="2000"/>
            </a:pPr>
            <a:r>
              <a:rPr dirty="0">
                <a:solidFill>
                  <a:schemeClr val="bg2">
                    <a:lumMod val="75000"/>
                  </a:schemeClr>
                </a:solidFill>
              </a:rPr>
              <a:t>• Evolution as a tool, not a threat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45076" y="345654"/>
            <a:ext cx="9234152" cy="6512345"/>
          </a:xfrm>
          <a:prstGeom prst="rect">
            <a:avLst/>
          </a:prstGeom>
        </p:spPr>
      </p:pic>
      <p:sp>
        <p:nvSpPr>
          <p:cNvPr id="2" name="Title 1"/>
          <p:cNvSpPr>
            <a:spLocks noGrp="1"/>
          </p:cNvSpPr>
          <p:nvPr>
            <p:ph type="title"/>
          </p:nvPr>
        </p:nvSpPr>
        <p:spPr>
          <a:xfrm>
            <a:off x="457200" y="345654"/>
            <a:ext cx="8229600" cy="1071984"/>
          </a:xfrm>
        </p:spPr>
        <p:txBody>
          <a:bodyPr/>
          <a:lstStyle/>
          <a:p>
            <a:pPr>
              <a:defRPr sz="4000"/>
            </a:pPr>
            <a:r>
              <a:rPr dirty="0"/>
              <a:t>Scripture and Meaning</a:t>
            </a:r>
          </a:p>
        </p:txBody>
      </p:sp>
      <p:sp>
        <p:nvSpPr>
          <p:cNvPr id="3" name="Content Placeholder 2"/>
          <p:cNvSpPr>
            <a:spLocks noGrp="1"/>
          </p:cNvSpPr>
          <p:nvPr>
            <p:ph idx="1"/>
          </p:nvPr>
        </p:nvSpPr>
        <p:spPr>
          <a:xfrm>
            <a:off x="637505" y="5317311"/>
            <a:ext cx="7035501" cy="1382041"/>
          </a:xfrm>
        </p:spPr>
        <p:txBody>
          <a:bodyPr/>
          <a:lstStyle/>
          <a:p>
            <a:pPr marL="0" indent="0">
              <a:buNone/>
              <a:defRPr sz="2000"/>
            </a:pPr>
            <a:r>
              <a:rPr dirty="0">
                <a:solidFill>
                  <a:schemeClr val="accent3">
                    <a:lumMod val="20000"/>
                    <a:lumOff val="80000"/>
                  </a:schemeClr>
                </a:solidFill>
              </a:rPr>
              <a:t>• Literal vs symbolic readings</a:t>
            </a:r>
          </a:p>
          <a:p>
            <a:pPr marL="0" indent="0">
              <a:buNone/>
              <a:defRPr sz="2000"/>
            </a:pPr>
            <a:r>
              <a:rPr dirty="0">
                <a:solidFill>
                  <a:schemeClr val="accent3">
                    <a:lumMod val="20000"/>
                    <a:lumOff val="80000"/>
                  </a:schemeClr>
                </a:solidFill>
              </a:rPr>
              <a:t>• Focus on purpose, not mechanics</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7425" y="1854635"/>
            <a:ext cx="46291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8759" y="3429000"/>
            <a:ext cx="3519768" cy="1729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a:extLst>
              <a:ext uri="{FF2B5EF4-FFF2-40B4-BE49-F238E27FC236}">
                <a16:creationId xmlns:a16="http://schemas.microsoft.com/office/drawing/2014/main" id="{959FDC7A-C2E7-0E25-F151-524AAF801EFC}"/>
              </a:ext>
            </a:extLst>
          </p:cNvPr>
          <p:cNvSpPr/>
          <p:nvPr/>
        </p:nvSpPr>
        <p:spPr>
          <a:xfrm>
            <a:off x="0" y="0"/>
            <a:ext cx="9234152" cy="3456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lstStyle/>
          <a:p>
            <a:pPr>
              <a:defRPr sz="4000"/>
            </a:pPr>
            <a:r>
              <a:rPr dirty="0">
                <a:solidFill>
                  <a:schemeClr val="bg1"/>
                </a:solidFill>
              </a:rPr>
              <a:t>The Naturalistic Perspective</a:t>
            </a:r>
          </a:p>
        </p:txBody>
      </p:sp>
      <p:sp>
        <p:nvSpPr>
          <p:cNvPr id="3" name="Content Placeholder 2"/>
          <p:cNvSpPr>
            <a:spLocks noGrp="1"/>
          </p:cNvSpPr>
          <p:nvPr>
            <p:ph idx="1"/>
          </p:nvPr>
        </p:nvSpPr>
        <p:spPr/>
        <p:txBody>
          <a:bodyPr/>
          <a:lstStyle/>
          <a:p>
            <a:pPr marL="0" indent="0">
              <a:buNone/>
              <a:defRPr sz="2000"/>
            </a:pPr>
            <a:r>
              <a:rPr dirty="0">
                <a:solidFill>
                  <a:schemeClr val="bg1"/>
                </a:solidFill>
              </a:rPr>
              <a:t>• Nature explains itself</a:t>
            </a:r>
          </a:p>
          <a:p>
            <a:pPr marL="0" indent="0">
              <a:buNone/>
              <a:defRPr sz="2000"/>
            </a:pPr>
            <a:r>
              <a:rPr dirty="0">
                <a:solidFill>
                  <a:schemeClr val="bg1"/>
                </a:solidFill>
              </a:rPr>
              <a:t>• Meaning is human-constructed</a:t>
            </a:r>
          </a:p>
          <a:p>
            <a:pPr marL="0" indent="0">
              <a:buNone/>
              <a:defRPr sz="2000"/>
            </a:pPr>
            <a:r>
              <a:rPr dirty="0">
                <a:solidFill>
                  <a:schemeClr val="bg1"/>
                </a:solidFill>
              </a:rPr>
              <a:t>• Awe in natural law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pn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p:txBody>
          <a:bodyPr/>
          <a:lstStyle/>
          <a:p>
            <a:pPr>
              <a:defRPr sz="4000"/>
            </a:pPr>
            <a:r>
              <a:rPr dirty="0"/>
              <a:t>Where the Tension Lies</a:t>
            </a:r>
          </a:p>
        </p:txBody>
      </p:sp>
      <p:sp>
        <p:nvSpPr>
          <p:cNvPr id="3" name="Content Placeholder 2"/>
          <p:cNvSpPr>
            <a:spLocks noGrp="1"/>
          </p:cNvSpPr>
          <p:nvPr>
            <p:ph idx="1"/>
          </p:nvPr>
        </p:nvSpPr>
        <p:spPr/>
        <p:txBody>
          <a:bodyPr/>
          <a:lstStyle/>
          <a:p>
            <a:pPr marL="0" indent="0">
              <a:buNone/>
              <a:defRPr sz="2000"/>
            </a:pPr>
            <a:r>
              <a:rPr dirty="0"/>
              <a:t>• Science asks how</a:t>
            </a:r>
          </a:p>
          <a:p>
            <a:pPr marL="0" indent="0">
              <a:buNone/>
              <a:defRPr sz="2000"/>
            </a:pPr>
            <a:r>
              <a:rPr dirty="0"/>
              <a:t>• Faith asks why</a:t>
            </a:r>
          </a:p>
          <a:p>
            <a:pPr marL="0" indent="0">
              <a:buNone/>
              <a:defRPr sz="2000"/>
            </a:pPr>
            <a:r>
              <a:rPr dirty="0"/>
              <a:t>• Confusion creates conflict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1280</TotalTime>
  <Words>1793</Words>
  <Application>Microsoft Office PowerPoint</Application>
  <PresentationFormat>On-screen Show (4:3)</PresentationFormat>
  <Paragraphs>177</Paragraphs>
  <Slides>13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Is Evolution God’s Plan for Creation</vt:lpstr>
      <vt:lpstr>Why This Conversation Matters</vt:lpstr>
      <vt:lpstr>Science Should Not Be Treated as a Belief</vt:lpstr>
      <vt:lpstr>What Science Explains</vt:lpstr>
      <vt:lpstr>What Science Does NOT Claim</vt:lpstr>
      <vt:lpstr>The Theistic Perspective</vt:lpstr>
      <vt:lpstr>Scripture and Meaning</vt:lpstr>
      <vt:lpstr>The Naturalistic Perspective</vt:lpstr>
      <vt:lpstr>Where the Tension Lies</vt:lpstr>
      <vt:lpstr>Compatibility Is Possible</vt:lpstr>
      <vt:lpstr>Why This Matters in Education</vt:lpstr>
      <vt:lpstr>synthesis honors both empirical truth and spiritual depth</vt:lpstr>
      <vt:lpstr>Closing Reflection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Should Not Be Treated as a Belief</dc:title>
  <dc:subject/>
  <dc:creator/>
  <cp:keywords/>
  <dc:description>generated using python-pptx</dc:description>
  <cp:lastModifiedBy>Firas Hamade</cp:lastModifiedBy>
  <cp:revision>34</cp:revision>
  <dcterms:created xsi:type="dcterms:W3CDTF">2013-01-27T09:14:16Z</dcterms:created>
  <dcterms:modified xsi:type="dcterms:W3CDTF">2026-06-19T16:30:20Z</dcterms:modified>
  <cp:category/>
</cp:coreProperties>
</file>